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336" r:id="rId3"/>
    <p:sldId id="259" r:id="rId4"/>
    <p:sldId id="334" r:id="rId5"/>
    <p:sldId id="275" r:id="rId6"/>
    <p:sldId id="276" r:id="rId7"/>
    <p:sldId id="263" r:id="rId8"/>
    <p:sldId id="258" r:id="rId9"/>
    <p:sldId id="269" r:id="rId10"/>
    <p:sldId id="257" r:id="rId11"/>
    <p:sldId id="270" r:id="rId12"/>
    <p:sldId id="261" r:id="rId13"/>
    <p:sldId id="298" r:id="rId14"/>
    <p:sldId id="262" r:id="rId15"/>
    <p:sldId id="265" r:id="rId16"/>
    <p:sldId id="300" r:id="rId17"/>
    <p:sldId id="299" r:id="rId18"/>
    <p:sldId id="266" r:id="rId19"/>
    <p:sldId id="340" r:id="rId20"/>
    <p:sldId id="341" r:id="rId21"/>
    <p:sldId id="325" r:id="rId22"/>
    <p:sldId id="342" r:id="rId23"/>
    <p:sldId id="324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3" r:id="rId35"/>
    <p:sldId id="312" r:id="rId36"/>
    <p:sldId id="28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FF0000"/>
    <a:srgbClr val="E0E0E0"/>
    <a:srgbClr val="000000"/>
    <a:srgbClr val="E9A9E1"/>
    <a:srgbClr val="6699FF"/>
    <a:srgbClr val="F2F2F2"/>
    <a:srgbClr val="DAE3F3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9" autoAdjust="0"/>
    <p:restoredTop sz="91789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C8C03-BE93-4BBE-8309-CA1A30EF264F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07001-0931-41E4-8BBA-EA573262D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6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缺陷：得分为十六进制、得分只有个位数变化、按键没有去抖、乒乓球在球拍和右侧屏幕之间没有反弹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797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VGA_Top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CLK100MHZ, BTNC,</a:t>
            </a:r>
          </a:p>
          <a:p>
            <a:r>
              <a:rPr lang="en-US" altLang="zh-CN" dirty="0"/>
              <a:t>    output logic VGA_HS, VGA_VS, </a:t>
            </a:r>
          </a:p>
          <a:p>
            <a:r>
              <a:rPr lang="en-US" altLang="zh-CN" dirty="0"/>
              <a:t>    output logic [3:0] VGA_R, VGA_G, VGA_B 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clk25MHz, </a:t>
            </a:r>
            <a:r>
              <a:rPr lang="en-US" altLang="zh-CN" dirty="0" err="1"/>
              <a:t>displayOn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xPixel</a:t>
            </a:r>
            <a:r>
              <a:rPr lang="en-US" altLang="zh-CN" dirty="0"/>
              <a:t>, </a:t>
            </a:r>
            <a:r>
              <a:rPr lang="en-US" altLang="zh-CN" dirty="0" err="1"/>
              <a:t>yPixel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clkDiv</a:t>
            </a:r>
            <a:r>
              <a:rPr lang="en-US" altLang="zh-CN" dirty="0"/>
              <a:t> C1(.</a:t>
            </a:r>
            <a:r>
              <a:rPr lang="en-US" altLang="zh-CN" dirty="0" err="1"/>
              <a:t>clk</a:t>
            </a:r>
            <a:r>
              <a:rPr lang="en-US" altLang="zh-CN" dirty="0"/>
              <a:t>(CLK100MHZ), .</a:t>
            </a:r>
            <a:r>
              <a:rPr lang="en-US" altLang="zh-CN" dirty="0" err="1"/>
              <a:t>clr</a:t>
            </a:r>
            <a:r>
              <a:rPr lang="en-US" altLang="zh-CN" dirty="0"/>
              <a:t>(BTNC), .clk25MHz(clk25MHz));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VGA640x480 V1(.</a:t>
            </a:r>
            <a:r>
              <a:rPr lang="en-US" altLang="zh-CN" dirty="0" err="1"/>
              <a:t>clk</a:t>
            </a:r>
            <a:r>
              <a:rPr lang="en-US" altLang="zh-CN" dirty="0"/>
              <a:t>(clk25MHz), .</a:t>
            </a:r>
            <a:r>
              <a:rPr lang="en-US" altLang="zh-CN" dirty="0" err="1"/>
              <a:t>clr</a:t>
            </a:r>
            <a:r>
              <a:rPr lang="en-US" altLang="zh-CN" dirty="0"/>
              <a:t>(BTNC),       // Input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hSync</a:t>
            </a:r>
            <a:r>
              <a:rPr lang="en-US" altLang="zh-CN" dirty="0"/>
              <a:t>(VGA_HS), .</a:t>
            </a:r>
            <a:r>
              <a:rPr lang="en-US" altLang="zh-CN" dirty="0" err="1"/>
              <a:t>vSync</a:t>
            </a:r>
            <a:r>
              <a:rPr lang="en-US" altLang="zh-CN" dirty="0"/>
              <a:t>(VGA_VS),   // Output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xPixel</a:t>
            </a:r>
            <a:r>
              <a:rPr lang="en-US" altLang="zh-CN" dirty="0"/>
              <a:t>(</a:t>
            </a:r>
            <a:r>
              <a:rPr lang="en-US" altLang="zh-CN" dirty="0" err="1"/>
              <a:t>xPixel</a:t>
            </a:r>
            <a:r>
              <a:rPr lang="en-US" altLang="zh-CN" dirty="0"/>
              <a:t>), .</a:t>
            </a:r>
            <a:r>
              <a:rPr lang="en-US" altLang="zh-CN" dirty="0" err="1"/>
              <a:t>yPixel</a:t>
            </a:r>
            <a:r>
              <a:rPr lang="en-US" altLang="zh-CN" dirty="0"/>
              <a:t>(</a:t>
            </a:r>
            <a:r>
              <a:rPr lang="en-US" altLang="zh-CN" dirty="0" err="1"/>
              <a:t>yPixel</a:t>
            </a:r>
            <a:r>
              <a:rPr lang="en-US" altLang="zh-CN" dirty="0"/>
              <a:t>), // Output 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displayOn</a:t>
            </a:r>
            <a:r>
              <a:rPr lang="en-US" altLang="zh-CN" dirty="0"/>
              <a:t>(</a:t>
            </a:r>
            <a:r>
              <a:rPr lang="en-US" altLang="zh-CN" dirty="0" err="1"/>
              <a:t>displayOn</a:t>
            </a:r>
            <a:r>
              <a:rPr lang="en-US" altLang="zh-CN" dirty="0"/>
              <a:t>));           // Output</a:t>
            </a:r>
          </a:p>
          <a:p>
            <a:r>
              <a:rPr lang="en-US" altLang="zh-CN" dirty="0"/>
              <a:t>                  </a:t>
            </a:r>
          </a:p>
          <a:p>
            <a:r>
              <a:rPr lang="en-US" altLang="zh-CN" dirty="0"/>
              <a:t>    assign VGA_R = (</a:t>
            </a:r>
            <a:r>
              <a:rPr lang="en-US" altLang="zh-CN" dirty="0" err="1"/>
              <a:t>displayOn</a:t>
            </a:r>
            <a:r>
              <a:rPr lang="en-US" altLang="zh-CN" dirty="0"/>
              <a:t>) ? 4'b1111 : 4'b0000;</a:t>
            </a:r>
          </a:p>
          <a:p>
            <a:r>
              <a:rPr lang="en-US" altLang="zh-CN" dirty="0"/>
              <a:t>    assign VGA_G = 4'b0; </a:t>
            </a:r>
          </a:p>
          <a:p>
            <a:r>
              <a:rPr lang="en-US" altLang="zh-CN" dirty="0"/>
              <a:t>    assign VGA_B = 4'b0;                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08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localparam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-apple-system"/>
              </a:rPr>
              <a:t>与 </a:t>
            </a:r>
            <a:r>
              <a:rPr lang="en-US" altLang="zh-CN" dirty="0"/>
              <a:t>parameter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-apple-system"/>
              </a:rPr>
              <a:t>值不同，此值不能通过参数重新定义或 </a:t>
            </a:r>
            <a:r>
              <a:rPr lang="en-US" altLang="zh-CN" dirty="0" err="1"/>
              <a:t>defparam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-apple-system"/>
              </a:rPr>
              <a:t>语句修改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) 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-apple-system"/>
              </a:rPr>
              <a:t>背后的想法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-apple-system"/>
              </a:rPr>
              <a:t>添加到 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Verilog-2001 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-apple-system"/>
              </a:rPr>
              <a:t>标准中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-apple-system"/>
              </a:rPr>
              <a:t>是为了保护 </a:t>
            </a:r>
            <a:r>
              <a:rPr lang="en-US" altLang="zh-CN" dirty="0" err="1"/>
              <a:t>localparam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-apple-system"/>
              </a:rPr>
              <a:t>的值最终用户意外或不正确的重新定义。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module VGA640x480(  input  logic </a:t>
            </a:r>
            <a:r>
              <a:rPr lang="en-US" altLang="zh-CN" dirty="0" err="1"/>
              <a:t>clk</a:t>
            </a:r>
            <a:r>
              <a:rPr lang="en-US" altLang="zh-CN" dirty="0"/>
              <a:t>, </a:t>
            </a:r>
            <a:r>
              <a:rPr lang="en-US" altLang="zh-CN" dirty="0" err="1"/>
              <a:t>clr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output logic </a:t>
            </a:r>
            <a:r>
              <a:rPr lang="en-US" altLang="zh-CN" dirty="0" err="1"/>
              <a:t>hSync</a:t>
            </a:r>
            <a:r>
              <a:rPr lang="en-US" altLang="zh-CN" dirty="0"/>
              <a:t>, </a:t>
            </a:r>
            <a:r>
              <a:rPr lang="en-US" altLang="zh-CN" dirty="0" err="1"/>
              <a:t>vSync</a:t>
            </a:r>
            <a:r>
              <a:rPr lang="en-US" altLang="zh-CN" dirty="0"/>
              <a:t>,    //</a:t>
            </a:r>
            <a:r>
              <a:rPr lang="zh-CN" altLang="en-US" dirty="0"/>
              <a:t>行同步信号</a:t>
            </a:r>
            <a:r>
              <a:rPr lang="en-US" altLang="zh-CN" dirty="0"/>
              <a:t>, </a:t>
            </a:r>
            <a:r>
              <a:rPr lang="zh-CN" altLang="en-US" dirty="0"/>
              <a:t>场同步信号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[10:0] </a:t>
            </a:r>
            <a:r>
              <a:rPr lang="en-US" altLang="zh-CN" dirty="0" err="1"/>
              <a:t>xPixel</a:t>
            </a:r>
            <a:r>
              <a:rPr lang="en-US" altLang="zh-CN" dirty="0"/>
              <a:t>, </a:t>
            </a:r>
            <a:r>
              <a:rPr lang="en-US" altLang="zh-CN" dirty="0" err="1"/>
              <a:t>yPixel</a:t>
            </a:r>
            <a:r>
              <a:rPr lang="en-US" altLang="zh-CN" dirty="0"/>
              <a:t>, //</a:t>
            </a:r>
            <a:r>
              <a:rPr lang="zh-CN" altLang="en-US" dirty="0"/>
              <a:t>行</a:t>
            </a:r>
            <a:r>
              <a:rPr lang="en-US" altLang="zh-CN" dirty="0"/>
              <a:t>(800)</a:t>
            </a:r>
            <a:r>
              <a:rPr lang="zh-CN" altLang="en-US" dirty="0"/>
              <a:t>、列</a:t>
            </a:r>
            <a:r>
              <a:rPr lang="en-US" altLang="zh-CN" dirty="0"/>
              <a:t>(521)</a:t>
            </a:r>
            <a:r>
              <a:rPr lang="zh-CN" altLang="en-US" dirty="0"/>
              <a:t>计数器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</a:t>
            </a:r>
            <a:r>
              <a:rPr lang="en-US" altLang="zh-CN" dirty="0" err="1"/>
              <a:t>displayOn</a:t>
            </a:r>
            <a:r>
              <a:rPr lang="en-US" altLang="zh-CN" dirty="0"/>
              <a:t> );     //</a:t>
            </a:r>
            <a:r>
              <a:rPr lang="zh-CN" altLang="en-US" dirty="0"/>
              <a:t>是否处于可显示的范围？</a:t>
            </a:r>
          </a:p>
          <a:p>
            <a:r>
              <a:rPr lang="zh-CN" altLang="en-US" dirty="0"/>
              <a:t>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horizontal constants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H_DISPLAY = 640; // horizontal display width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H_SYNC    =  96; // horizontal sync width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H_BACK    =  48; // left border (back porch)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H_FRONT   =  16; // right border (front porch) </a:t>
            </a:r>
          </a:p>
          <a:p>
            <a:r>
              <a:rPr lang="en-US" altLang="zh-CN" dirty="0"/>
              <a:t>    // vertical constants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V_DISPLAY = 480; // vertical display height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V_SYNC    =   2; // vertical sync lines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V_TOP     =  29; // vertical top border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V_BOTTOM  =  10; // vertical bottom border  </a:t>
            </a:r>
          </a:p>
          <a:p>
            <a:r>
              <a:rPr lang="en-US" altLang="zh-CN" dirty="0"/>
              <a:t>    // derived constants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 H_SYNC_START = H_SYNC + H_BACK,                       //</a:t>
            </a:r>
            <a:r>
              <a:rPr lang="zh-CN" altLang="en-US" dirty="0"/>
              <a:t>行显示后沿 </a:t>
            </a:r>
            <a:r>
              <a:rPr lang="en-US" altLang="zh-CN" dirty="0"/>
              <a:t>= 144(96+48)</a:t>
            </a:r>
          </a:p>
          <a:p>
            <a:r>
              <a:rPr lang="en-US" altLang="zh-CN" dirty="0"/>
              <a:t>      H_SYNC_END   = H_SYNC + H_BACK + H_DISPLAY,           //</a:t>
            </a:r>
            <a:r>
              <a:rPr lang="zh-CN" altLang="en-US" dirty="0"/>
              <a:t>行显示前沿 </a:t>
            </a:r>
            <a:r>
              <a:rPr lang="en-US" altLang="zh-CN" dirty="0"/>
              <a:t>= 784(96+48+640)</a:t>
            </a:r>
          </a:p>
          <a:p>
            <a:r>
              <a:rPr lang="en-US" altLang="zh-CN" dirty="0"/>
              <a:t>      H_PIXELS     = H_SYNC + H_BACK + H_DISPLAY + H_FRONT, //</a:t>
            </a:r>
            <a:r>
              <a:rPr lang="zh-CN" altLang="en-US" dirty="0"/>
              <a:t>行像素点数 </a:t>
            </a:r>
            <a:r>
              <a:rPr lang="en-US" altLang="zh-CN" dirty="0"/>
              <a:t>= 800(96+48+640+16)</a:t>
            </a:r>
          </a:p>
          <a:p>
            <a:r>
              <a:rPr lang="en-US" altLang="zh-CN" dirty="0"/>
              <a:t>      V_SYNC_START = V_SYNC + V_TOP,                        //</a:t>
            </a:r>
            <a:r>
              <a:rPr lang="zh-CN" altLang="en-US" dirty="0"/>
              <a:t>场显示后沿 </a:t>
            </a:r>
            <a:r>
              <a:rPr lang="en-US" altLang="zh-CN" dirty="0"/>
              <a:t>=  31(2+29)</a:t>
            </a:r>
          </a:p>
          <a:p>
            <a:r>
              <a:rPr lang="en-US" altLang="zh-CN" dirty="0"/>
              <a:t>      V_SYNC_END   = V_SYNC + V_TOP + V_DISPLAY,            //</a:t>
            </a:r>
            <a:r>
              <a:rPr lang="zh-CN" altLang="en-US" dirty="0"/>
              <a:t>场显示前沿 </a:t>
            </a:r>
            <a:r>
              <a:rPr lang="en-US" altLang="zh-CN" dirty="0"/>
              <a:t>= 511(2+29+480)</a:t>
            </a:r>
          </a:p>
          <a:p>
            <a:r>
              <a:rPr lang="en-US" altLang="zh-CN" dirty="0"/>
              <a:t>      V_LINES      = V_SYNC + V_TOP + V_BOTTOM + V_DISPLAY; //    </a:t>
            </a:r>
            <a:r>
              <a:rPr lang="zh-CN" altLang="en-US" dirty="0"/>
              <a:t>总行数 </a:t>
            </a:r>
            <a:r>
              <a:rPr lang="en-US" altLang="zh-CN" dirty="0"/>
              <a:t>= 521(2+29+480+10)</a:t>
            </a:r>
          </a:p>
          <a:p>
            <a:endParaRPr lang="en-US" altLang="zh-CN" dirty="0"/>
          </a:p>
          <a:p>
            <a:r>
              <a:rPr lang="en-US" altLang="zh-CN" dirty="0"/>
              <a:t>    logic </a:t>
            </a:r>
            <a:r>
              <a:rPr lang="en-US" altLang="zh-CN" dirty="0" err="1"/>
              <a:t>hMaxed</a:t>
            </a:r>
            <a:r>
              <a:rPr lang="en-US" altLang="zh-CN" dirty="0"/>
              <a:t>, </a:t>
            </a:r>
            <a:r>
              <a:rPr lang="en-US" altLang="zh-CN" dirty="0" err="1"/>
              <a:t>vMaxed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hMaxed</a:t>
            </a:r>
            <a:r>
              <a:rPr lang="en-US" altLang="zh-CN" dirty="0"/>
              <a:t> = (</a:t>
            </a:r>
            <a:r>
              <a:rPr lang="en-US" altLang="zh-CN" dirty="0" err="1"/>
              <a:t>xPixel</a:t>
            </a:r>
            <a:r>
              <a:rPr lang="en-US" altLang="zh-CN" dirty="0"/>
              <a:t> == H_PIXELS-1) || </a:t>
            </a:r>
            <a:r>
              <a:rPr lang="en-US" altLang="zh-CN" dirty="0" err="1"/>
              <a:t>clr</a:t>
            </a:r>
            <a:r>
              <a:rPr lang="en-US" altLang="zh-CN" dirty="0"/>
              <a:t>;	// set when </a:t>
            </a:r>
            <a:r>
              <a:rPr lang="en-US" altLang="zh-CN" dirty="0" err="1"/>
              <a:t>xPixel</a:t>
            </a:r>
            <a:r>
              <a:rPr lang="en-US" altLang="zh-CN" dirty="0"/>
              <a:t> is maximum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vMaxed</a:t>
            </a:r>
            <a:r>
              <a:rPr lang="en-US" altLang="zh-CN" dirty="0"/>
              <a:t> = (</a:t>
            </a:r>
            <a:r>
              <a:rPr lang="en-US" altLang="zh-CN" dirty="0" err="1"/>
              <a:t>yPixel</a:t>
            </a:r>
            <a:r>
              <a:rPr lang="en-US" altLang="zh-CN" dirty="0"/>
              <a:t> == V_LINES -1) || </a:t>
            </a:r>
            <a:r>
              <a:rPr lang="en-US" altLang="zh-CN" dirty="0" err="1"/>
              <a:t>clr</a:t>
            </a:r>
            <a:r>
              <a:rPr lang="en-US" altLang="zh-CN" dirty="0"/>
              <a:t>;	// set when </a:t>
            </a:r>
            <a:r>
              <a:rPr lang="en-US" altLang="zh-CN" dirty="0" err="1"/>
              <a:t>yPixel</a:t>
            </a:r>
            <a:r>
              <a:rPr lang="en-US" altLang="zh-CN" dirty="0"/>
              <a:t> is maximum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// horizontal position counter  </a:t>
            </a:r>
          </a:p>
          <a:p>
            <a:r>
              <a:rPr lang="en-US" altLang="zh-CN" dirty="0"/>
              <a:t>    always @(posedge </a:t>
            </a:r>
            <a:r>
              <a:rPr lang="en-US" altLang="zh-CN" dirty="0" err="1"/>
              <a:t>clk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begin</a:t>
            </a:r>
          </a:p>
          <a:p>
            <a:r>
              <a:rPr lang="en-US" altLang="zh-CN" dirty="0"/>
              <a:t>        //</a:t>
            </a:r>
            <a:r>
              <a:rPr lang="zh-CN" altLang="en-US" dirty="0"/>
              <a:t>行同步信号  </a:t>
            </a:r>
            <a:r>
              <a:rPr lang="en-US" altLang="zh-CN" dirty="0"/>
              <a:t>[96~784)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hSync</a:t>
            </a:r>
            <a:r>
              <a:rPr lang="en-US" altLang="zh-CN" dirty="0"/>
              <a:t> &lt;= (</a:t>
            </a:r>
            <a:r>
              <a:rPr lang="en-US" altLang="zh-CN" dirty="0" err="1"/>
              <a:t>xPixel</a:t>
            </a:r>
            <a:r>
              <a:rPr lang="en-US" altLang="zh-CN" dirty="0"/>
              <a:t>&gt;=H_SYNC &amp;&amp; </a:t>
            </a:r>
            <a:r>
              <a:rPr lang="en-US" altLang="zh-CN" dirty="0" err="1"/>
              <a:t>xPixel</a:t>
            </a:r>
            <a:r>
              <a:rPr lang="en-US" altLang="zh-CN" dirty="0"/>
              <a:t>&lt;H_SYNC_END); </a:t>
            </a:r>
          </a:p>
          <a:p>
            <a:r>
              <a:rPr lang="en-US" altLang="zh-CN" dirty="0"/>
              <a:t>        if(</a:t>
            </a:r>
            <a:r>
              <a:rPr lang="en-US" altLang="zh-CN" dirty="0" err="1"/>
              <a:t>hMaxed</a:t>
            </a:r>
            <a:r>
              <a:rPr lang="en-US" altLang="zh-CN" dirty="0"/>
              <a:t>)  </a:t>
            </a:r>
            <a:r>
              <a:rPr lang="en-US" altLang="zh-CN" dirty="0" err="1"/>
              <a:t>xPixel</a:t>
            </a:r>
            <a:r>
              <a:rPr lang="en-US" altLang="zh-CN" dirty="0"/>
              <a:t> &lt;= 0;</a:t>
            </a:r>
          </a:p>
          <a:p>
            <a:r>
              <a:rPr lang="en-US" altLang="zh-CN" dirty="0"/>
              <a:t>        else        </a:t>
            </a:r>
            <a:r>
              <a:rPr lang="en-US" altLang="zh-CN" dirty="0" err="1"/>
              <a:t>xPixel</a:t>
            </a:r>
            <a:r>
              <a:rPr lang="en-US" altLang="zh-CN" dirty="0"/>
              <a:t> &lt;= </a:t>
            </a:r>
            <a:r>
              <a:rPr lang="en-US" altLang="zh-CN" dirty="0" err="1"/>
              <a:t>xPixel</a:t>
            </a:r>
            <a:r>
              <a:rPr lang="en-US" altLang="zh-CN" dirty="0"/>
              <a:t> + 1;</a:t>
            </a:r>
          </a:p>
          <a:p>
            <a:r>
              <a:rPr lang="en-US" altLang="zh-CN" dirty="0"/>
              <a:t>    end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vertical position counter  </a:t>
            </a:r>
          </a:p>
          <a:p>
            <a:r>
              <a:rPr lang="en-US" altLang="zh-CN" dirty="0"/>
              <a:t>    always @(posedge </a:t>
            </a:r>
            <a:r>
              <a:rPr lang="en-US" altLang="zh-CN" dirty="0" err="1"/>
              <a:t>clk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begin</a:t>
            </a:r>
          </a:p>
          <a:p>
            <a:r>
              <a:rPr lang="en-US" altLang="zh-CN" dirty="0"/>
              <a:t>        //</a:t>
            </a:r>
            <a:r>
              <a:rPr lang="zh-CN" altLang="en-US" dirty="0"/>
              <a:t>场同步信号 </a:t>
            </a:r>
            <a:r>
              <a:rPr lang="en-US" altLang="zh-CN" dirty="0"/>
              <a:t>[2~511)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vSync</a:t>
            </a:r>
            <a:r>
              <a:rPr lang="en-US" altLang="zh-CN" dirty="0"/>
              <a:t> &lt;= (</a:t>
            </a:r>
            <a:r>
              <a:rPr lang="en-US" altLang="zh-CN" dirty="0" err="1"/>
              <a:t>yPixel</a:t>
            </a:r>
            <a:r>
              <a:rPr lang="en-US" altLang="zh-CN" dirty="0"/>
              <a:t>&gt;=V_SYNC &amp;&amp; </a:t>
            </a:r>
            <a:r>
              <a:rPr lang="en-US" altLang="zh-CN" dirty="0" err="1"/>
              <a:t>yPixel</a:t>
            </a:r>
            <a:r>
              <a:rPr lang="en-US" altLang="zh-CN" dirty="0"/>
              <a:t>&lt;V_SYNC_END); </a:t>
            </a:r>
          </a:p>
          <a:p>
            <a:r>
              <a:rPr lang="en-US" altLang="zh-CN" dirty="0"/>
              <a:t>        if(</a:t>
            </a:r>
            <a:r>
              <a:rPr lang="en-US" altLang="zh-CN" dirty="0" err="1"/>
              <a:t>hMaxed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if (</a:t>
            </a:r>
            <a:r>
              <a:rPr lang="en-US" altLang="zh-CN" dirty="0" err="1"/>
              <a:t>vMaxed</a:t>
            </a:r>
            <a:r>
              <a:rPr lang="en-US" altLang="zh-CN" dirty="0"/>
              <a:t>)  </a:t>
            </a:r>
            <a:r>
              <a:rPr lang="en-US" altLang="zh-CN" dirty="0" err="1"/>
              <a:t>yPixel</a:t>
            </a:r>
            <a:r>
              <a:rPr lang="en-US" altLang="zh-CN" dirty="0"/>
              <a:t> &lt;= 0;</a:t>
            </a:r>
          </a:p>
          <a:p>
            <a:r>
              <a:rPr lang="en-US" altLang="zh-CN" dirty="0"/>
              <a:t>            else         </a:t>
            </a:r>
            <a:r>
              <a:rPr lang="en-US" altLang="zh-CN" dirty="0" err="1"/>
              <a:t>yPixel</a:t>
            </a:r>
            <a:r>
              <a:rPr lang="en-US" altLang="zh-CN" dirty="0"/>
              <a:t> &lt;= </a:t>
            </a:r>
            <a:r>
              <a:rPr lang="en-US" altLang="zh-CN" dirty="0" err="1"/>
              <a:t>yPixel</a:t>
            </a:r>
            <a:r>
              <a:rPr lang="en-US" altLang="zh-CN" dirty="0"/>
              <a:t> + 1;</a:t>
            </a:r>
          </a:p>
          <a:p>
            <a:r>
              <a:rPr lang="en-US" altLang="zh-CN" dirty="0"/>
              <a:t>    end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//Enable </a:t>
            </a:r>
            <a:r>
              <a:rPr lang="en-US" altLang="zh-CN" dirty="0" err="1"/>
              <a:t>displayOn</a:t>
            </a:r>
            <a:r>
              <a:rPr lang="en-US" altLang="zh-CN" dirty="0"/>
              <a:t> when beam is in "safe" visible frame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displayOn</a:t>
            </a:r>
            <a:r>
              <a:rPr lang="en-US" altLang="zh-CN" dirty="0"/>
              <a:t> = ((</a:t>
            </a:r>
            <a:r>
              <a:rPr lang="en-US" altLang="zh-CN" dirty="0" err="1"/>
              <a:t>xPixel</a:t>
            </a:r>
            <a:r>
              <a:rPr lang="en-US" altLang="zh-CN" dirty="0"/>
              <a:t>&gt;=H_SYNC_START) &amp;&amp; // [144~</a:t>
            </a:r>
          </a:p>
          <a:p>
            <a:r>
              <a:rPr lang="en-US" altLang="zh-CN" dirty="0"/>
              <a:t>                        (</a:t>
            </a:r>
            <a:r>
              <a:rPr lang="en-US" altLang="zh-CN" dirty="0" err="1"/>
              <a:t>xPixel</a:t>
            </a:r>
            <a:r>
              <a:rPr lang="en-US" altLang="zh-CN" dirty="0"/>
              <a:t>&lt; H_SYNC_END) &amp;&amp;   //  784)</a:t>
            </a:r>
          </a:p>
          <a:p>
            <a:r>
              <a:rPr lang="en-US" altLang="zh-CN" dirty="0"/>
              <a:t>                        (</a:t>
            </a:r>
            <a:r>
              <a:rPr lang="en-US" altLang="zh-CN" dirty="0" err="1"/>
              <a:t>yPixel</a:t>
            </a:r>
            <a:r>
              <a:rPr lang="en-US" altLang="zh-CN" dirty="0"/>
              <a:t>&gt;=V_SYNC_START) &amp;&amp; // [31~</a:t>
            </a:r>
          </a:p>
          <a:p>
            <a:r>
              <a:rPr lang="en-US" altLang="zh-CN" dirty="0"/>
              <a:t>                        (</a:t>
            </a:r>
            <a:r>
              <a:rPr lang="en-US" altLang="zh-CN" dirty="0" err="1"/>
              <a:t>yPixel</a:t>
            </a:r>
            <a:r>
              <a:rPr lang="en-US" altLang="zh-CN" dirty="0"/>
              <a:t>&lt; V_SYNC_END));    //  511)</a:t>
            </a:r>
          </a:p>
          <a:p>
            <a:r>
              <a:rPr lang="en-US" altLang="zh-CN" dirty="0" err="1"/>
              <a:t>endmodule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650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VGA_colors_Top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CLK100MHZ, BTNC,</a:t>
            </a:r>
          </a:p>
          <a:p>
            <a:r>
              <a:rPr lang="en-US" altLang="zh-CN" dirty="0"/>
              <a:t>    input  logic [11:0] SW,</a:t>
            </a:r>
          </a:p>
          <a:p>
            <a:r>
              <a:rPr lang="en-US" altLang="zh-CN" dirty="0"/>
              <a:t>    output logic VGA_HS, VGA_VS, </a:t>
            </a:r>
          </a:p>
          <a:p>
            <a:r>
              <a:rPr lang="en-US" altLang="zh-CN" dirty="0"/>
              <a:t>    output logic [3:0] VGA_R, VGA_G, VGA_B 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clk25MHz, </a:t>
            </a:r>
            <a:r>
              <a:rPr lang="en-US" altLang="zh-CN" dirty="0" err="1"/>
              <a:t>displayOn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xPixel</a:t>
            </a:r>
            <a:r>
              <a:rPr lang="en-US" altLang="zh-CN" dirty="0"/>
              <a:t>, </a:t>
            </a:r>
            <a:r>
              <a:rPr lang="en-US" altLang="zh-CN" dirty="0" err="1"/>
              <a:t>yPixel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clkDiv</a:t>
            </a:r>
            <a:r>
              <a:rPr lang="en-US" altLang="zh-CN" dirty="0"/>
              <a:t> C1(.</a:t>
            </a:r>
            <a:r>
              <a:rPr lang="en-US" altLang="zh-CN" dirty="0" err="1"/>
              <a:t>clk</a:t>
            </a:r>
            <a:r>
              <a:rPr lang="en-US" altLang="zh-CN" dirty="0"/>
              <a:t>(CLK100MHZ), .</a:t>
            </a:r>
            <a:r>
              <a:rPr lang="en-US" altLang="zh-CN" dirty="0" err="1"/>
              <a:t>clr</a:t>
            </a:r>
            <a:r>
              <a:rPr lang="en-US" altLang="zh-CN" dirty="0"/>
              <a:t>(BTNC), .clk25MHz(clk25MHz));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VGA640x480 V1(.</a:t>
            </a:r>
            <a:r>
              <a:rPr lang="en-US" altLang="zh-CN" dirty="0" err="1"/>
              <a:t>clk</a:t>
            </a:r>
            <a:r>
              <a:rPr lang="en-US" altLang="zh-CN" dirty="0"/>
              <a:t>(clk25MHz), .</a:t>
            </a:r>
            <a:r>
              <a:rPr lang="en-US" altLang="zh-CN" dirty="0" err="1"/>
              <a:t>clr</a:t>
            </a:r>
            <a:r>
              <a:rPr lang="en-US" altLang="zh-CN" dirty="0"/>
              <a:t>(BTNC),       // Input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hSync</a:t>
            </a:r>
            <a:r>
              <a:rPr lang="en-US" altLang="zh-CN" dirty="0"/>
              <a:t>(VGA_HS), .</a:t>
            </a:r>
            <a:r>
              <a:rPr lang="en-US" altLang="zh-CN" dirty="0" err="1"/>
              <a:t>vSync</a:t>
            </a:r>
            <a:r>
              <a:rPr lang="en-US" altLang="zh-CN" dirty="0"/>
              <a:t>(VGA_VS),   // Output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xPixel</a:t>
            </a:r>
            <a:r>
              <a:rPr lang="en-US" altLang="zh-CN" dirty="0"/>
              <a:t>(</a:t>
            </a:r>
            <a:r>
              <a:rPr lang="en-US" altLang="zh-CN" dirty="0" err="1"/>
              <a:t>xPixel</a:t>
            </a:r>
            <a:r>
              <a:rPr lang="en-US" altLang="zh-CN" dirty="0"/>
              <a:t>), .</a:t>
            </a:r>
            <a:r>
              <a:rPr lang="en-US" altLang="zh-CN" dirty="0" err="1"/>
              <a:t>yPixel</a:t>
            </a:r>
            <a:r>
              <a:rPr lang="en-US" altLang="zh-CN" dirty="0"/>
              <a:t>(</a:t>
            </a:r>
            <a:r>
              <a:rPr lang="en-US" altLang="zh-CN" dirty="0" err="1"/>
              <a:t>yPixel</a:t>
            </a:r>
            <a:r>
              <a:rPr lang="en-US" altLang="zh-CN" dirty="0"/>
              <a:t>), // Output 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displayOn</a:t>
            </a:r>
            <a:r>
              <a:rPr lang="en-US" altLang="zh-CN" dirty="0"/>
              <a:t>(</a:t>
            </a:r>
            <a:r>
              <a:rPr lang="en-US" altLang="zh-CN" dirty="0" err="1"/>
              <a:t>displayOn</a:t>
            </a:r>
            <a:r>
              <a:rPr lang="en-US" altLang="zh-CN" dirty="0"/>
              <a:t>));           // Output</a:t>
            </a:r>
          </a:p>
          <a:p>
            <a:r>
              <a:rPr lang="en-US" altLang="zh-CN" dirty="0"/>
              <a:t>                  </a:t>
            </a:r>
          </a:p>
          <a:p>
            <a:r>
              <a:rPr lang="en-US" altLang="zh-CN" dirty="0"/>
              <a:t>    assign VGA_R = (</a:t>
            </a:r>
            <a:r>
              <a:rPr lang="en-US" altLang="zh-CN" dirty="0" err="1"/>
              <a:t>displayOn</a:t>
            </a:r>
            <a:r>
              <a:rPr lang="en-US" altLang="zh-CN" dirty="0"/>
              <a:t>) ? SW[11:8] : 4'b0000;</a:t>
            </a:r>
          </a:p>
          <a:p>
            <a:r>
              <a:rPr lang="en-US" altLang="zh-CN" dirty="0"/>
              <a:t>    assign VGA_G = (</a:t>
            </a:r>
            <a:r>
              <a:rPr lang="en-US" altLang="zh-CN" dirty="0" err="1"/>
              <a:t>displayOn</a:t>
            </a:r>
            <a:r>
              <a:rPr lang="en-US" altLang="zh-CN" dirty="0"/>
              <a:t>) ? SW[ 7:4] : 4'b0000; </a:t>
            </a:r>
          </a:p>
          <a:p>
            <a:r>
              <a:rPr lang="en-US" altLang="zh-CN" dirty="0"/>
              <a:t>    assign VGA_B = (</a:t>
            </a:r>
            <a:r>
              <a:rPr lang="en-US" altLang="zh-CN" dirty="0" err="1"/>
              <a:t>displayOn</a:t>
            </a:r>
            <a:r>
              <a:rPr lang="en-US" altLang="zh-CN" dirty="0"/>
              <a:t>) ? SW[ 3:0] : 4'b0000;  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30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VGA_Stripes_Top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CLK100MHZ, BTNC,</a:t>
            </a:r>
          </a:p>
          <a:p>
            <a:r>
              <a:rPr lang="en-US" altLang="zh-CN" dirty="0"/>
              <a:t>    output logic VGA_HS, VGA_VS, </a:t>
            </a:r>
          </a:p>
          <a:p>
            <a:r>
              <a:rPr lang="en-US" altLang="zh-CN" dirty="0"/>
              <a:t>    output logic [3:0] VGA_R, VGA_G, VGA_B 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clk25MHz, </a:t>
            </a:r>
            <a:r>
              <a:rPr lang="en-US" altLang="zh-CN" dirty="0" err="1"/>
              <a:t>displayOn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xPixel</a:t>
            </a:r>
            <a:r>
              <a:rPr lang="en-US" altLang="zh-CN" dirty="0"/>
              <a:t>, </a:t>
            </a:r>
            <a:r>
              <a:rPr lang="en-US" altLang="zh-CN" dirty="0" err="1"/>
              <a:t>yPixel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clkDiv</a:t>
            </a:r>
            <a:r>
              <a:rPr lang="en-US" altLang="zh-CN" dirty="0"/>
              <a:t> C1(.</a:t>
            </a:r>
            <a:r>
              <a:rPr lang="en-US" altLang="zh-CN" dirty="0" err="1"/>
              <a:t>clk</a:t>
            </a:r>
            <a:r>
              <a:rPr lang="en-US" altLang="zh-CN" dirty="0"/>
              <a:t>(CLK100MHZ), .</a:t>
            </a:r>
            <a:r>
              <a:rPr lang="en-US" altLang="zh-CN" dirty="0" err="1"/>
              <a:t>clr</a:t>
            </a:r>
            <a:r>
              <a:rPr lang="en-US" altLang="zh-CN" dirty="0"/>
              <a:t>(BTNC), .clk25MHz(clk25MHz));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VGA640x480 V1(.</a:t>
            </a:r>
            <a:r>
              <a:rPr lang="en-US" altLang="zh-CN" dirty="0" err="1"/>
              <a:t>clk</a:t>
            </a:r>
            <a:r>
              <a:rPr lang="en-US" altLang="zh-CN" dirty="0"/>
              <a:t>(clk25MHz), .</a:t>
            </a:r>
            <a:r>
              <a:rPr lang="en-US" altLang="zh-CN" dirty="0" err="1"/>
              <a:t>clr</a:t>
            </a:r>
            <a:r>
              <a:rPr lang="en-US" altLang="zh-CN" dirty="0"/>
              <a:t>(BTNC),        // Input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hSync</a:t>
            </a:r>
            <a:r>
              <a:rPr lang="en-US" altLang="zh-CN" dirty="0"/>
              <a:t>(VGA_HS), .</a:t>
            </a:r>
            <a:r>
              <a:rPr lang="en-US" altLang="zh-CN" dirty="0" err="1"/>
              <a:t>vSync</a:t>
            </a:r>
            <a:r>
              <a:rPr lang="en-US" altLang="zh-CN" dirty="0"/>
              <a:t>(VGA_VS),    // Output ***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xPixel</a:t>
            </a:r>
            <a:r>
              <a:rPr lang="en-US" altLang="zh-CN" dirty="0"/>
              <a:t>(</a:t>
            </a:r>
            <a:r>
              <a:rPr lang="en-US" altLang="zh-CN" dirty="0" err="1"/>
              <a:t>xPixel</a:t>
            </a:r>
            <a:r>
              <a:rPr lang="en-US" altLang="zh-CN" dirty="0"/>
              <a:t>), .</a:t>
            </a:r>
            <a:r>
              <a:rPr lang="en-US" altLang="zh-CN" dirty="0" err="1"/>
              <a:t>yPixel</a:t>
            </a:r>
            <a:r>
              <a:rPr lang="en-US" altLang="zh-CN" dirty="0"/>
              <a:t>(</a:t>
            </a:r>
            <a:r>
              <a:rPr lang="en-US" altLang="zh-CN" dirty="0" err="1"/>
              <a:t>yPixel</a:t>
            </a:r>
            <a:r>
              <a:rPr lang="en-US" altLang="zh-CN" dirty="0"/>
              <a:t>),  // Output 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displayOn</a:t>
            </a:r>
            <a:r>
              <a:rPr lang="en-US" altLang="zh-CN" dirty="0"/>
              <a:t>(</a:t>
            </a:r>
            <a:r>
              <a:rPr lang="en-US" altLang="zh-CN" dirty="0" err="1"/>
              <a:t>displayOn</a:t>
            </a:r>
            <a:r>
              <a:rPr lang="en-US" altLang="zh-CN" dirty="0"/>
              <a:t>));            // Output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VGA_Stripes</a:t>
            </a:r>
            <a:r>
              <a:rPr lang="en-US" altLang="zh-CN" dirty="0"/>
              <a:t> VS(.</a:t>
            </a:r>
            <a:r>
              <a:rPr lang="en-US" altLang="zh-CN" dirty="0" err="1"/>
              <a:t>displayOn</a:t>
            </a:r>
            <a:r>
              <a:rPr lang="en-US" altLang="zh-CN" dirty="0"/>
              <a:t>(</a:t>
            </a:r>
            <a:r>
              <a:rPr lang="en-US" altLang="zh-CN" dirty="0" err="1"/>
              <a:t>displayOn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.</a:t>
            </a:r>
            <a:r>
              <a:rPr lang="en-US" altLang="zh-CN" dirty="0" err="1"/>
              <a:t>xPixel</a:t>
            </a:r>
            <a:r>
              <a:rPr lang="en-US" altLang="zh-CN" dirty="0"/>
              <a:t>(</a:t>
            </a:r>
            <a:r>
              <a:rPr lang="en-US" altLang="zh-CN" dirty="0" err="1"/>
              <a:t>xPixel</a:t>
            </a:r>
            <a:r>
              <a:rPr lang="en-US" altLang="zh-CN" dirty="0"/>
              <a:t>), .</a:t>
            </a:r>
            <a:r>
              <a:rPr lang="en-US" altLang="zh-CN" dirty="0" err="1"/>
              <a:t>yPixel</a:t>
            </a:r>
            <a:r>
              <a:rPr lang="en-US" altLang="zh-CN" dirty="0"/>
              <a:t>(</a:t>
            </a:r>
            <a:r>
              <a:rPr lang="en-US" altLang="zh-CN" dirty="0" err="1"/>
              <a:t>yPixel</a:t>
            </a:r>
            <a:r>
              <a:rPr lang="en-US" altLang="zh-CN" dirty="0"/>
              <a:t>),          // Input</a:t>
            </a:r>
          </a:p>
          <a:p>
            <a:r>
              <a:rPr lang="en-US" altLang="zh-CN" dirty="0"/>
              <a:t>                   .red(VGA_R), .green(VGA_G), .blue(VGA_B)); // Output ***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687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VGA_Stripes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</a:t>
            </a:r>
            <a:r>
              <a:rPr lang="en-US" altLang="zh-CN" dirty="0" err="1"/>
              <a:t>displayOn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 logic [10:0] </a:t>
            </a:r>
            <a:r>
              <a:rPr lang="en-US" altLang="zh-CN" dirty="0" err="1"/>
              <a:t>xPixel</a:t>
            </a:r>
            <a:r>
              <a:rPr lang="en-US" altLang="zh-CN" dirty="0"/>
              <a:t>, </a:t>
            </a:r>
            <a:r>
              <a:rPr lang="en-US" altLang="zh-CN" dirty="0" err="1"/>
              <a:t>yPixel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output logic [3:0]  red, green, blue 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 =====  </a:t>
            </a:r>
            <a:r>
              <a:rPr lang="zh-CN" altLang="en-US" dirty="0"/>
              <a:t>横彩条  </a:t>
            </a:r>
            <a:r>
              <a:rPr lang="en-US" altLang="zh-CN" dirty="0"/>
              <a:t>======</a:t>
            </a:r>
          </a:p>
          <a:p>
            <a:r>
              <a:rPr lang="en-US" altLang="zh-CN" dirty="0"/>
              <a:t>    assign red   =  {4{</a:t>
            </a:r>
            <a:r>
              <a:rPr lang="en-US" altLang="zh-CN" dirty="0" err="1"/>
              <a:t>yPixel</a:t>
            </a:r>
            <a:r>
              <a:rPr lang="en-US" altLang="zh-CN" dirty="0"/>
              <a:t>[4]}};</a:t>
            </a:r>
          </a:p>
          <a:p>
            <a:r>
              <a:rPr lang="en-US" altLang="zh-CN" dirty="0"/>
              <a:t>    assign green = ~{4{</a:t>
            </a:r>
            <a:r>
              <a:rPr lang="en-US" altLang="zh-CN" dirty="0" err="1"/>
              <a:t>yPixel</a:t>
            </a:r>
            <a:r>
              <a:rPr lang="en-US" altLang="zh-CN" dirty="0"/>
              <a:t>[4]}};</a:t>
            </a:r>
          </a:p>
          <a:p>
            <a:r>
              <a:rPr lang="en-US" altLang="zh-CN" dirty="0"/>
              <a:t>    assign blue  = 0;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//    //  =====  </a:t>
            </a:r>
            <a:r>
              <a:rPr lang="zh-CN" altLang="en-US" dirty="0"/>
              <a:t>竖彩条  </a:t>
            </a:r>
            <a:r>
              <a:rPr lang="en-US" altLang="zh-CN" dirty="0"/>
              <a:t>======</a:t>
            </a:r>
          </a:p>
          <a:p>
            <a:r>
              <a:rPr lang="en-US" altLang="zh-CN" dirty="0"/>
              <a:t>//    assign red   =  {4{</a:t>
            </a:r>
            <a:r>
              <a:rPr lang="en-US" altLang="zh-CN" dirty="0" err="1"/>
              <a:t>xPixel</a:t>
            </a:r>
            <a:r>
              <a:rPr lang="en-US" altLang="zh-CN" dirty="0"/>
              <a:t>[4]}};</a:t>
            </a:r>
          </a:p>
          <a:p>
            <a:r>
              <a:rPr lang="en-US" altLang="zh-CN" dirty="0"/>
              <a:t>//    assign green = ~{4{</a:t>
            </a:r>
            <a:r>
              <a:rPr lang="en-US" altLang="zh-CN" dirty="0" err="1"/>
              <a:t>xPixel</a:t>
            </a:r>
            <a:r>
              <a:rPr lang="en-US" altLang="zh-CN" dirty="0"/>
              <a:t>[4]}};</a:t>
            </a:r>
          </a:p>
          <a:p>
            <a:r>
              <a:rPr lang="en-US" altLang="zh-CN" dirty="0"/>
              <a:t>//    assign blue  = 0;     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053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74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578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pingpong_screen_still</a:t>
            </a:r>
            <a:r>
              <a:rPr lang="en-US" altLang="zh-CN" dirty="0"/>
              <a:t>( input  logic </a:t>
            </a:r>
            <a:r>
              <a:rPr lang="en-US" altLang="zh-CN" dirty="0" err="1"/>
              <a:t>videoOn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 logic [10:0] </a:t>
            </a:r>
            <a:r>
              <a:rPr lang="en-US" altLang="zh-CN" dirty="0" err="1"/>
              <a:t>pix_x</a:t>
            </a:r>
            <a:r>
              <a:rPr lang="en-US" altLang="zh-CN" dirty="0"/>
              <a:t>, </a:t>
            </a:r>
            <a:r>
              <a:rPr lang="en-US" altLang="zh-CN" dirty="0" err="1"/>
              <a:t>pix_y</a:t>
            </a:r>
            <a:r>
              <a:rPr lang="en-US" altLang="zh-CN" dirty="0"/>
              <a:t>, //</a:t>
            </a:r>
            <a:r>
              <a:rPr lang="zh-CN" altLang="en-US" dirty="0"/>
              <a:t>扫描屏幕坐标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[3:0] red, green, blue );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 MAX_X = 640,  MAX_Y = 480,  //(0.0) to (639,479)</a:t>
            </a:r>
          </a:p>
          <a:p>
            <a:r>
              <a:rPr lang="en-US" altLang="zh-CN" dirty="0"/>
              <a:t>      // </a:t>
            </a:r>
            <a:r>
              <a:rPr lang="zh-CN" altLang="en-US" dirty="0"/>
              <a:t>屏幕参数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H_SYNC    =  96, // horizontal sync width</a:t>
            </a:r>
          </a:p>
          <a:p>
            <a:r>
              <a:rPr lang="en-US" altLang="zh-CN" dirty="0"/>
              <a:t>      H_BACK    =  48, // left border (back porch) </a:t>
            </a:r>
          </a:p>
          <a:p>
            <a:r>
              <a:rPr lang="en-US" altLang="zh-CN" dirty="0"/>
              <a:t>      H_SYNC_START = H_SYNC + H_BACK, //</a:t>
            </a:r>
            <a:r>
              <a:rPr lang="zh-CN" altLang="en-US" dirty="0"/>
              <a:t>行显示后沿 </a:t>
            </a:r>
            <a:r>
              <a:rPr lang="en-US" altLang="zh-CN" dirty="0"/>
              <a:t>= 144(96+48)</a:t>
            </a:r>
          </a:p>
          <a:p>
            <a:r>
              <a:rPr lang="en-US" altLang="zh-CN" dirty="0"/>
              <a:t>      V_SYNC    =   2, // vertical sync lines</a:t>
            </a:r>
          </a:p>
          <a:p>
            <a:r>
              <a:rPr lang="en-US" altLang="zh-CN" dirty="0"/>
              <a:t>      V_TOP     =  29, // vertical top border  </a:t>
            </a:r>
          </a:p>
          <a:p>
            <a:r>
              <a:rPr lang="en-US" altLang="zh-CN" dirty="0"/>
              <a:t>      V_SYNC_START = V_SYNC + V_TOP, //</a:t>
            </a:r>
            <a:r>
              <a:rPr lang="zh-CN" altLang="en-US" dirty="0"/>
              <a:t>场显示后沿 </a:t>
            </a:r>
            <a:r>
              <a:rPr lang="en-US" altLang="zh-CN" dirty="0"/>
              <a:t>=  31(2+29)   </a:t>
            </a:r>
          </a:p>
          <a:p>
            <a:r>
              <a:rPr lang="en-US" altLang="zh-CN" dirty="0"/>
              <a:t>      // === wall === </a:t>
            </a:r>
          </a:p>
          <a:p>
            <a:r>
              <a:rPr lang="en-US" altLang="zh-CN" dirty="0"/>
              <a:t>      WALL_X_L = H_SYNC_START + 30, // left boundary</a:t>
            </a:r>
          </a:p>
          <a:p>
            <a:r>
              <a:rPr lang="en-US" altLang="zh-CN" dirty="0"/>
              <a:t>      WALL_X_R = H_SYNC_START + 40, // right boundary  </a:t>
            </a:r>
          </a:p>
          <a:p>
            <a:r>
              <a:rPr lang="en-US" altLang="zh-CN" dirty="0"/>
              <a:t>      // === bar === </a:t>
            </a:r>
          </a:p>
          <a:p>
            <a:r>
              <a:rPr lang="en-US" altLang="zh-CN" dirty="0"/>
              <a:t>      BAR_X_L = H_SYNC_START + 600, // left boundary</a:t>
            </a:r>
          </a:p>
          <a:p>
            <a:r>
              <a:rPr lang="en-US" altLang="zh-CN" dirty="0"/>
              <a:t>      BAR_X_R = H_SYNC_START + 605, // right boundary   </a:t>
            </a:r>
          </a:p>
          <a:p>
            <a:r>
              <a:rPr lang="en-US" altLang="zh-CN" dirty="0"/>
              <a:t>      BAR_Y_SIZE = 70,              // bar </a:t>
            </a:r>
            <a:r>
              <a:rPr lang="zh-CN" altLang="en-US" dirty="0"/>
              <a:t>的高度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BAR_Y_T = V_SYNC_START + MAX_Y/2 - BAR_Y_SIZE/2, //Top=204 </a:t>
            </a:r>
          </a:p>
          <a:p>
            <a:r>
              <a:rPr lang="en-US" altLang="zh-CN" dirty="0"/>
              <a:t>      BAR_Y_B = BAR_Y_T + BAR_Y_SIZE -1, // bottom boundary   </a:t>
            </a:r>
          </a:p>
          <a:p>
            <a:r>
              <a:rPr lang="en-US" altLang="zh-CN" dirty="0"/>
              <a:t>      // === ball ===</a:t>
            </a:r>
          </a:p>
          <a:p>
            <a:r>
              <a:rPr lang="en-US" altLang="zh-CN" dirty="0"/>
              <a:t>      BALL_SIZE = 8, </a:t>
            </a:r>
          </a:p>
          <a:p>
            <a:r>
              <a:rPr lang="en-US" altLang="zh-CN" dirty="0"/>
              <a:t>      BALL_X_L = H_SYNC_START + 580,       // left boundary </a:t>
            </a:r>
          </a:p>
          <a:p>
            <a:r>
              <a:rPr lang="en-US" altLang="zh-CN" dirty="0"/>
              <a:t>      BALL_X_R = BALL_X_L + BALL_SIZE - 1, // right boundary </a:t>
            </a:r>
          </a:p>
          <a:p>
            <a:r>
              <a:rPr lang="en-US" altLang="zh-CN" dirty="0"/>
              <a:t>      BALL_Y_T = V_SYNC_START + MAX_Y/2 -BALL_SIZE/2,//top boundary </a:t>
            </a:r>
          </a:p>
          <a:p>
            <a:r>
              <a:rPr lang="en-US" altLang="zh-CN" dirty="0"/>
              <a:t>      BALL_Y_B = BALL_Y_T + BALL_SIZE - 1;       // bottom boundary </a:t>
            </a:r>
          </a:p>
          <a:p>
            <a:r>
              <a:rPr lang="en-US" altLang="zh-CN" dirty="0"/>
              <a:t>         </a:t>
            </a:r>
          </a:p>
          <a:p>
            <a:r>
              <a:rPr lang="en-US" altLang="zh-CN" dirty="0"/>
              <a:t>    logic </a:t>
            </a:r>
            <a:r>
              <a:rPr lang="en-US" altLang="zh-CN" dirty="0" err="1"/>
              <a:t>wallOn</a:t>
            </a:r>
            <a:r>
              <a:rPr lang="en-US" altLang="zh-CN" dirty="0"/>
              <a:t>, </a:t>
            </a:r>
            <a:r>
              <a:rPr lang="en-US" altLang="zh-CN" dirty="0" err="1"/>
              <a:t>barOn</a:t>
            </a:r>
            <a:r>
              <a:rPr lang="en-US" altLang="zh-CN" dirty="0"/>
              <a:t>, </a:t>
            </a:r>
            <a:r>
              <a:rPr lang="en-US" altLang="zh-CN" dirty="0" err="1"/>
              <a:t>ballOn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wall_r</a:t>
            </a:r>
            <a:r>
              <a:rPr lang="en-US" altLang="zh-CN" dirty="0"/>
              <a:t>, </a:t>
            </a:r>
            <a:r>
              <a:rPr lang="en-US" altLang="zh-CN" dirty="0" err="1"/>
              <a:t>wall_g</a:t>
            </a:r>
            <a:r>
              <a:rPr lang="en-US" altLang="zh-CN" dirty="0"/>
              <a:t>, </a:t>
            </a:r>
            <a:r>
              <a:rPr lang="en-US" altLang="zh-CN" dirty="0" err="1"/>
              <a:t>wall_b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bar_r</a:t>
            </a:r>
            <a:r>
              <a:rPr lang="en-US" altLang="zh-CN" dirty="0"/>
              <a:t>,  </a:t>
            </a:r>
            <a:r>
              <a:rPr lang="en-US" altLang="zh-CN" dirty="0" err="1"/>
              <a:t>bar_g</a:t>
            </a:r>
            <a:r>
              <a:rPr lang="en-US" altLang="zh-CN" dirty="0"/>
              <a:t>,  </a:t>
            </a:r>
            <a:r>
              <a:rPr lang="en-US" altLang="zh-CN" dirty="0" err="1"/>
              <a:t>bar_b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ball_r</a:t>
            </a:r>
            <a:r>
              <a:rPr lang="en-US" altLang="zh-CN" dirty="0"/>
              <a:t>, </a:t>
            </a:r>
            <a:r>
              <a:rPr lang="en-US" altLang="zh-CN" dirty="0" err="1"/>
              <a:t>ball_g</a:t>
            </a:r>
            <a:r>
              <a:rPr lang="en-US" altLang="zh-CN" dirty="0"/>
              <a:t>,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// (wall) : pixel within wall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wallOn</a:t>
            </a:r>
            <a:r>
              <a:rPr lang="en-US" altLang="zh-CN" dirty="0"/>
              <a:t> = (WALL_X_L &lt;= 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 &lt;= WALL_X_R);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wall_b</a:t>
            </a:r>
            <a:r>
              <a:rPr lang="en-US" altLang="zh-CN" dirty="0"/>
              <a:t> = 4'b1111; // blue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(bar) :  pixel within bar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barOn</a:t>
            </a:r>
            <a:r>
              <a:rPr lang="en-US" altLang="zh-CN" dirty="0"/>
              <a:t> = ((BAR_X_L&lt;=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&lt;=BAR_X_R) &amp;&amp;</a:t>
            </a:r>
          </a:p>
          <a:p>
            <a:r>
              <a:rPr lang="en-US" altLang="zh-CN" dirty="0"/>
              <a:t>                    (BAR_Y_T&lt;=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&lt;=BAR_Y_B));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bar_g</a:t>
            </a:r>
            <a:r>
              <a:rPr lang="en-US" altLang="zh-CN" dirty="0"/>
              <a:t> = 4'b1111; // green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bar_b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   </a:t>
            </a:r>
          </a:p>
          <a:p>
            <a:r>
              <a:rPr lang="en-US" altLang="zh-CN" dirty="0"/>
              <a:t>    // (ball): pixel within squared ball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ballOn</a:t>
            </a:r>
            <a:r>
              <a:rPr lang="en-US" altLang="zh-CN" dirty="0"/>
              <a:t> = ((BALL_X_L&lt;=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&lt;=BALL_X_R) &amp;&amp; </a:t>
            </a:r>
          </a:p>
          <a:p>
            <a:r>
              <a:rPr lang="en-US" altLang="zh-CN" dirty="0"/>
              <a:t>                     (BALL_Y_T&lt;=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&lt;=BALL_Y_B));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ball_r</a:t>
            </a:r>
            <a:r>
              <a:rPr lang="en-US" altLang="zh-CN" dirty="0"/>
              <a:t> = 4'b1111;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ball_b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always_comb</a:t>
            </a:r>
            <a:r>
              <a:rPr lang="en-US" altLang="zh-CN" dirty="0"/>
              <a:t>   // ===== </a:t>
            </a:r>
            <a:r>
              <a:rPr lang="en-US" altLang="zh-CN" dirty="0" err="1"/>
              <a:t>rgb</a:t>
            </a:r>
            <a:r>
              <a:rPr lang="en-US" altLang="zh-CN" dirty="0"/>
              <a:t> </a:t>
            </a:r>
            <a:r>
              <a:rPr lang="zh-CN" altLang="en-US" dirty="0"/>
              <a:t>输出 </a:t>
            </a:r>
            <a:r>
              <a:rPr lang="en-US" altLang="zh-CN" dirty="0"/>
              <a:t>======</a:t>
            </a:r>
          </a:p>
          <a:p>
            <a:r>
              <a:rPr lang="en-US" altLang="zh-CN" dirty="0"/>
              <a:t>        if (~</a:t>
            </a:r>
            <a:r>
              <a:rPr lang="en-US" altLang="zh-CN" dirty="0" err="1"/>
              <a:t>videoOn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4'b0000; // blank</a:t>
            </a:r>
          </a:p>
          <a:p>
            <a:r>
              <a:rPr lang="en-US" altLang="zh-CN" dirty="0"/>
              <a:t>            green = 4'b0000; // blank</a:t>
            </a:r>
          </a:p>
          <a:p>
            <a:r>
              <a:rPr lang="en-US" altLang="zh-CN" dirty="0"/>
              <a:t>            blue  = 4'b0000; // blank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wallOn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wall_r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wall_g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wall_b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ball_g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barOn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bar_r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bar_g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bar_b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begin // gray background</a:t>
            </a:r>
          </a:p>
          <a:p>
            <a:r>
              <a:rPr lang="en-US" altLang="zh-CN" dirty="0"/>
              <a:t>            red   = 4'b1110; </a:t>
            </a:r>
          </a:p>
          <a:p>
            <a:r>
              <a:rPr lang="en-US" altLang="zh-CN" dirty="0"/>
              <a:t>            green = 4'b1110; </a:t>
            </a:r>
          </a:p>
          <a:p>
            <a:r>
              <a:rPr lang="en-US" altLang="zh-CN" dirty="0"/>
              <a:t>            blue  = 4'b1110;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841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pingpong_screen_still_Top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CLK100MHZ, BTND,  //</a:t>
            </a:r>
            <a:r>
              <a:rPr lang="zh-CN" altLang="en-US" dirty="0"/>
              <a:t>为了操作方便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VGA_HS, VGA_VS,</a:t>
            </a:r>
          </a:p>
          <a:p>
            <a:r>
              <a:rPr lang="en-US" altLang="zh-CN" dirty="0"/>
              <a:t>    output logic [3:0] VGA_R, VGA_G, VGA_B);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clk25MHz, </a:t>
            </a:r>
            <a:r>
              <a:rPr lang="en-US" altLang="zh-CN" dirty="0" err="1"/>
              <a:t>videoOn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pixel_x</a:t>
            </a:r>
            <a:r>
              <a:rPr lang="en-US" altLang="zh-CN" dirty="0"/>
              <a:t>, </a:t>
            </a:r>
            <a:r>
              <a:rPr lang="en-US" altLang="zh-CN" dirty="0" err="1"/>
              <a:t>pixel_y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clkDiv</a:t>
            </a:r>
            <a:r>
              <a:rPr lang="en-US" altLang="zh-CN" dirty="0"/>
              <a:t> C1(.</a:t>
            </a:r>
            <a:r>
              <a:rPr lang="en-US" altLang="zh-CN" dirty="0" err="1"/>
              <a:t>clk</a:t>
            </a:r>
            <a:r>
              <a:rPr lang="en-US" altLang="zh-CN" dirty="0"/>
              <a:t>(CLK100MHZ), .</a:t>
            </a:r>
            <a:r>
              <a:rPr lang="en-US" altLang="zh-CN" dirty="0" err="1"/>
              <a:t>clr</a:t>
            </a:r>
            <a:r>
              <a:rPr lang="en-US" altLang="zh-CN" dirty="0"/>
              <a:t>(BTND), </a:t>
            </a:r>
          </a:p>
          <a:p>
            <a:r>
              <a:rPr lang="en-US" altLang="zh-CN" dirty="0"/>
              <a:t>              .clk25MHz(clk25MHz));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VGA640x480 V1(.</a:t>
            </a:r>
            <a:r>
              <a:rPr lang="en-US" altLang="zh-CN" dirty="0" err="1"/>
              <a:t>clk</a:t>
            </a:r>
            <a:r>
              <a:rPr lang="en-US" altLang="zh-CN" dirty="0"/>
              <a:t>(clk25MHz), .</a:t>
            </a:r>
            <a:r>
              <a:rPr lang="en-US" altLang="zh-CN" dirty="0" err="1"/>
              <a:t>clr</a:t>
            </a:r>
            <a:r>
              <a:rPr lang="en-US" altLang="zh-CN" dirty="0"/>
              <a:t>(BTND),  // Input</a:t>
            </a:r>
          </a:p>
          <a:p>
            <a:r>
              <a:rPr lang="en-US" altLang="zh-CN" dirty="0"/>
              <a:t>        .</a:t>
            </a:r>
            <a:r>
              <a:rPr lang="en-US" altLang="zh-CN" dirty="0" err="1"/>
              <a:t>hSync</a:t>
            </a:r>
            <a:r>
              <a:rPr lang="en-US" altLang="zh-CN" dirty="0"/>
              <a:t>(VGA_HS),   .</a:t>
            </a:r>
            <a:r>
              <a:rPr lang="en-US" altLang="zh-CN" dirty="0" err="1"/>
              <a:t>vSync</a:t>
            </a:r>
            <a:r>
              <a:rPr lang="en-US" altLang="zh-CN" dirty="0"/>
              <a:t>(VGA_VS),      // Output ***</a:t>
            </a:r>
          </a:p>
          <a:p>
            <a:r>
              <a:rPr lang="en-US" altLang="zh-CN" dirty="0"/>
              <a:t>        .</a:t>
            </a:r>
            <a:r>
              <a:rPr lang="en-US" altLang="zh-CN" dirty="0" err="1"/>
              <a:t>xPixel</a:t>
            </a:r>
            <a:r>
              <a:rPr lang="en-US" altLang="zh-CN" dirty="0"/>
              <a:t>(</a:t>
            </a:r>
            <a:r>
              <a:rPr lang="en-US" altLang="zh-CN" dirty="0" err="1"/>
              <a:t>pixel_x</a:t>
            </a:r>
            <a:r>
              <a:rPr lang="en-US" altLang="zh-CN" dirty="0"/>
              <a:t>), .</a:t>
            </a:r>
            <a:r>
              <a:rPr lang="en-US" altLang="zh-CN" dirty="0" err="1"/>
              <a:t>yPixel</a:t>
            </a:r>
            <a:r>
              <a:rPr lang="en-US" altLang="zh-CN" dirty="0"/>
              <a:t>(</a:t>
            </a:r>
            <a:r>
              <a:rPr lang="en-US" altLang="zh-CN" dirty="0" err="1"/>
              <a:t>pixel_y</a:t>
            </a:r>
            <a:r>
              <a:rPr lang="en-US" altLang="zh-CN" dirty="0"/>
              <a:t>),    // Output</a:t>
            </a:r>
          </a:p>
          <a:p>
            <a:r>
              <a:rPr lang="en-US" altLang="zh-CN" dirty="0"/>
              <a:t>        .displayOn(</a:t>
            </a:r>
            <a:r>
              <a:rPr lang="en-US" altLang="zh-CN" dirty="0" err="1"/>
              <a:t>videoOn</a:t>
            </a:r>
            <a:r>
              <a:rPr lang="en-US" altLang="zh-CN" dirty="0"/>
              <a:t>));                  // Output   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pingpong_screen_still</a:t>
            </a:r>
            <a:r>
              <a:rPr lang="en-US" altLang="zh-CN" dirty="0"/>
              <a:t> P1( .</a:t>
            </a:r>
            <a:r>
              <a:rPr lang="en-US" altLang="zh-CN" dirty="0" err="1"/>
              <a:t>videoOn</a:t>
            </a:r>
            <a:r>
              <a:rPr lang="en-US" altLang="zh-CN" dirty="0"/>
              <a:t>(</a:t>
            </a:r>
            <a:r>
              <a:rPr lang="en-US" altLang="zh-CN" dirty="0" err="1"/>
              <a:t>videoOn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           .</a:t>
            </a:r>
            <a:r>
              <a:rPr lang="en-US" altLang="zh-CN" dirty="0" err="1"/>
              <a:t>pix_x</a:t>
            </a:r>
            <a:r>
              <a:rPr lang="en-US" altLang="zh-CN" dirty="0"/>
              <a:t>(</a:t>
            </a:r>
            <a:r>
              <a:rPr lang="en-US" altLang="zh-CN" dirty="0" err="1"/>
              <a:t>pixel_x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           .</a:t>
            </a:r>
            <a:r>
              <a:rPr lang="en-US" altLang="zh-CN" dirty="0" err="1"/>
              <a:t>pix_y</a:t>
            </a:r>
            <a:r>
              <a:rPr lang="en-US" altLang="zh-CN" dirty="0"/>
              <a:t>(</a:t>
            </a:r>
            <a:r>
              <a:rPr lang="en-US" altLang="zh-CN" dirty="0" err="1"/>
              <a:t>pixel_y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           .red(VGA_R),     // Output ***</a:t>
            </a:r>
          </a:p>
          <a:p>
            <a:r>
              <a:rPr lang="en-US" altLang="zh-CN" dirty="0"/>
              <a:t>                              .green(VGA_G),   // Output ***</a:t>
            </a:r>
          </a:p>
          <a:p>
            <a:r>
              <a:rPr lang="en-US" altLang="zh-CN" dirty="0"/>
              <a:t>                              .blue(VGA_B));   // Output ***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785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pingpong_screen_stillR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</a:t>
            </a:r>
            <a:r>
              <a:rPr lang="en-US" altLang="zh-CN" dirty="0" err="1"/>
              <a:t>videoOn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 logic [10:0] </a:t>
            </a:r>
            <a:r>
              <a:rPr lang="en-US" altLang="zh-CN" dirty="0" err="1"/>
              <a:t>pix_x</a:t>
            </a:r>
            <a:r>
              <a:rPr lang="en-US" altLang="zh-CN" dirty="0"/>
              <a:t>, </a:t>
            </a:r>
            <a:r>
              <a:rPr lang="en-US" altLang="zh-CN" dirty="0" err="1"/>
              <a:t>pix_y</a:t>
            </a:r>
            <a:r>
              <a:rPr lang="en-US" altLang="zh-CN" dirty="0"/>
              <a:t>, //</a:t>
            </a:r>
            <a:r>
              <a:rPr lang="zh-CN" altLang="en-US" dirty="0"/>
              <a:t>扫描屏幕坐标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[3:0] red, green, blue );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 MAX_X = 640,  MAX_Y = 480,  //(0.0) to (639,479)</a:t>
            </a:r>
          </a:p>
          <a:p>
            <a:r>
              <a:rPr lang="en-US" altLang="zh-CN" dirty="0"/>
              <a:t>      // </a:t>
            </a:r>
            <a:r>
              <a:rPr lang="zh-CN" altLang="en-US" dirty="0"/>
              <a:t>屏幕参数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H_SYNC    =  96, // horizontal sync width</a:t>
            </a:r>
          </a:p>
          <a:p>
            <a:r>
              <a:rPr lang="en-US" altLang="zh-CN" dirty="0"/>
              <a:t>      H_BACK    =  48, // left border (back porch) </a:t>
            </a:r>
          </a:p>
          <a:p>
            <a:r>
              <a:rPr lang="en-US" altLang="zh-CN" dirty="0"/>
              <a:t>      H_SYNC_START = H_SYNC + H_BACK, //</a:t>
            </a:r>
            <a:r>
              <a:rPr lang="zh-CN" altLang="en-US" dirty="0"/>
              <a:t>行显示后沿 </a:t>
            </a:r>
            <a:r>
              <a:rPr lang="en-US" altLang="zh-CN" dirty="0"/>
              <a:t>= 144(96+48)</a:t>
            </a:r>
          </a:p>
          <a:p>
            <a:r>
              <a:rPr lang="en-US" altLang="zh-CN" dirty="0"/>
              <a:t>      V_SYNC    =   2, // vertical sync lines</a:t>
            </a:r>
          </a:p>
          <a:p>
            <a:r>
              <a:rPr lang="en-US" altLang="zh-CN" dirty="0"/>
              <a:t>      V_TOP     =  29, // vertical top border  </a:t>
            </a:r>
          </a:p>
          <a:p>
            <a:r>
              <a:rPr lang="en-US" altLang="zh-CN" dirty="0"/>
              <a:t>      V_SYNC_START = V_SYNC + V_TOP, //</a:t>
            </a:r>
            <a:r>
              <a:rPr lang="zh-CN" altLang="en-US" dirty="0"/>
              <a:t>场显示后沿 </a:t>
            </a:r>
            <a:r>
              <a:rPr lang="en-US" altLang="zh-CN" dirty="0"/>
              <a:t>=  31(2+29)   </a:t>
            </a:r>
          </a:p>
          <a:p>
            <a:r>
              <a:rPr lang="en-US" altLang="zh-CN" dirty="0"/>
              <a:t>      // === wall === </a:t>
            </a:r>
          </a:p>
          <a:p>
            <a:r>
              <a:rPr lang="en-US" altLang="zh-CN" dirty="0"/>
              <a:t>      WALL_X_L = H_SYNC_START + 30, // left boundary</a:t>
            </a:r>
          </a:p>
          <a:p>
            <a:r>
              <a:rPr lang="en-US" altLang="zh-CN" dirty="0"/>
              <a:t>      WALL_X_R = H_SYNC_START + 40, // right boundary  </a:t>
            </a:r>
          </a:p>
          <a:p>
            <a:r>
              <a:rPr lang="en-US" altLang="zh-CN" dirty="0"/>
              <a:t>      // === bar === </a:t>
            </a:r>
          </a:p>
          <a:p>
            <a:r>
              <a:rPr lang="en-US" altLang="zh-CN" dirty="0"/>
              <a:t>      BAR_X_L = H_SYNC_START + 600, // left boundary</a:t>
            </a:r>
          </a:p>
          <a:p>
            <a:r>
              <a:rPr lang="en-US" altLang="zh-CN" dirty="0"/>
              <a:t>      BAR_X_R = H_SYNC_START + 605, // right boundary   </a:t>
            </a:r>
          </a:p>
          <a:p>
            <a:r>
              <a:rPr lang="en-US" altLang="zh-CN" dirty="0"/>
              <a:t>      BAR_Y_SIZE = 70,              // bar </a:t>
            </a:r>
            <a:r>
              <a:rPr lang="zh-CN" altLang="en-US" dirty="0"/>
              <a:t>的高度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BAR_Y_T = V_SYNC_START + MAX_Y/2 - BAR_Y_SIZE/2, //Top=204 </a:t>
            </a:r>
          </a:p>
          <a:p>
            <a:r>
              <a:rPr lang="en-US" altLang="zh-CN" dirty="0"/>
              <a:t>      BAR_Y_B = BAR_Y_T + BAR_Y_SIZE -1, // bottom boundary   </a:t>
            </a:r>
          </a:p>
          <a:p>
            <a:r>
              <a:rPr lang="en-US" altLang="zh-CN" dirty="0"/>
              <a:t>      // === ball ===</a:t>
            </a:r>
          </a:p>
          <a:p>
            <a:r>
              <a:rPr lang="en-US" altLang="zh-CN" dirty="0"/>
              <a:t>      BALL_SIZE = 8, </a:t>
            </a:r>
          </a:p>
          <a:p>
            <a:r>
              <a:rPr lang="en-US" altLang="zh-CN" dirty="0"/>
              <a:t>      BALL_X_L = H_SYNC_START + 580,       // left boundary </a:t>
            </a:r>
          </a:p>
          <a:p>
            <a:r>
              <a:rPr lang="en-US" altLang="zh-CN" dirty="0"/>
              <a:t>      BALL_X_R = BALL_X_L + BALL_SIZE - 1, // right boundary </a:t>
            </a:r>
          </a:p>
          <a:p>
            <a:r>
              <a:rPr lang="en-US" altLang="zh-CN" dirty="0"/>
              <a:t>      BALL_Y_T = V_SYNC_START + MAX_Y/2 -BALL_SIZE/2,//top boundary </a:t>
            </a:r>
          </a:p>
          <a:p>
            <a:r>
              <a:rPr lang="en-US" altLang="zh-CN" dirty="0"/>
              <a:t>      BALL_Y_B = BALL_Y_T + BALL_SIZE - 1;       // bottom boundary </a:t>
            </a:r>
          </a:p>
          <a:p>
            <a:r>
              <a:rPr lang="en-US" altLang="zh-CN" dirty="0"/>
              <a:t>         </a:t>
            </a:r>
          </a:p>
          <a:p>
            <a:r>
              <a:rPr lang="en-US" altLang="zh-CN" dirty="0"/>
              <a:t>    logic </a:t>
            </a:r>
            <a:r>
              <a:rPr lang="en-US" altLang="zh-CN" dirty="0" err="1"/>
              <a:t>wallOn</a:t>
            </a:r>
            <a:r>
              <a:rPr lang="en-US" altLang="zh-CN" dirty="0"/>
              <a:t>, </a:t>
            </a:r>
            <a:r>
              <a:rPr lang="en-US" altLang="zh-CN" dirty="0" err="1"/>
              <a:t>barOn</a:t>
            </a:r>
            <a:r>
              <a:rPr lang="en-US" altLang="zh-CN" dirty="0"/>
              <a:t>, </a:t>
            </a:r>
            <a:r>
              <a:rPr lang="en-US" altLang="zh-CN" dirty="0" err="1"/>
              <a:t>ballOn</a:t>
            </a:r>
            <a:r>
              <a:rPr lang="en-US" altLang="zh-CN" dirty="0"/>
              <a:t>, </a:t>
            </a:r>
            <a:r>
              <a:rPr lang="en-US" altLang="zh-CN" dirty="0" err="1"/>
              <a:t>picOn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wall_r</a:t>
            </a:r>
            <a:r>
              <a:rPr lang="en-US" altLang="zh-CN" dirty="0"/>
              <a:t>, </a:t>
            </a:r>
            <a:r>
              <a:rPr lang="en-US" altLang="zh-CN" dirty="0" err="1"/>
              <a:t>wall_g</a:t>
            </a:r>
            <a:r>
              <a:rPr lang="en-US" altLang="zh-CN" dirty="0"/>
              <a:t>, </a:t>
            </a:r>
            <a:r>
              <a:rPr lang="en-US" altLang="zh-CN" dirty="0" err="1"/>
              <a:t>wall_b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bar_r</a:t>
            </a:r>
            <a:r>
              <a:rPr lang="en-US" altLang="zh-CN" dirty="0"/>
              <a:t>,  </a:t>
            </a:r>
            <a:r>
              <a:rPr lang="en-US" altLang="zh-CN" dirty="0" err="1"/>
              <a:t>bar_g</a:t>
            </a:r>
            <a:r>
              <a:rPr lang="en-US" altLang="zh-CN" dirty="0"/>
              <a:t>,  </a:t>
            </a:r>
            <a:r>
              <a:rPr lang="en-US" altLang="zh-CN" dirty="0" err="1"/>
              <a:t>bar_b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ball_r</a:t>
            </a:r>
            <a:r>
              <a:rPr lang="en-US" altLang="zh-CN" dirty="0"/>
              <a:t>, </a:t>
            </a:r>
            <a:r>
              <a:rPr lang="en-US" altLang="zh-CN" dirty="0" err="1"/>
              <a:t>ball_g</a:t>
            </a:r>
            <a:r>
              <a:rPr lang="en-US" altLang="zh-CN" dirty="0"/>
              <a:t>,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// (wall) : pixel within wall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wallOn</a:t>
            </a:r>
            <a:r>
              <a:rPr lang="en-US" altLang="zh-CN" dirty="0"/>
              <a:t> = (WALL_X_L &lt;= 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 &lt;= WALL_X_R);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wall_b</a:t>
            </a:r>
            <a:r>
              <a:rPr lang="en-US" altLang="zh-CN" dirty="0"/>
              <a:t> = 4'b1111; // blue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(bar) :  pixel within bar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barOn</a:t>
            </a:r>
            <a:r>
              <a:rPr lang="en-US" altLang="zh-CN" dirty="0"/>
              <a:t> = ((BAR_X_L&lt;=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&lt;=BAR_X_R) &amp;&amp;</a:t>
            </a:r>
          </a:p>
          <a:p>
            <a:r>
              <a:rPr lang="en-US" altLang="zh-CN" dirty="0"/>
              <a:t>                    (BAR_Y_T&lt;=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&lt;=BAR_Y_B));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bar_g</a:t>
            </a:r>
            <a:r>
              <a:rPr lang="en-US" altLang="zh-CN" dirty="0"/>
              <a:t> = 4'b1111; // green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bar_b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/*       </a:t>
            </a:r>
          </a:p>
          <a:p>
            <a:r>
              <a:rPr lang="en-US" altLang="zh-CN" dirty="0"/>
              <a:t>    // (ball): pixel within squared ball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ballOn</a:t>
            </a:r>
            <a:r>
              <a:rPr lang="en-US" altLang="zh-CN" dirty="0"/>
              <a:t> = ((BALL_X_L&lt;=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&lt;=BALL_X_R) &amp;&amp; </a:t>
            </a:r>
          </a:p>
          <a:p>
            <a:r>
              <a:rPr lang="en-US" altLang="zh-CN" dirty="0"/>
              <a:t>                     (BALL_Y_T&lt;=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&lt;=BALL_Y_B));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ball_r</a:t>
            </a:r>
            <a:r>
              <a:rPr lang="en-US" altLang="zh-CN" dirty="0"/>
              <a:t> = 4'b1111;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ball_b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*/    </a:t>
            </a:r>
          </a:p>
          <a:p>
            <a:r>
              <a:rPr lang="en-US" altLang="zh-CN" dirty="0"/>
              <a:t>    // ===  round ball ===</a:t>
            </a:r>
          </a:p>
          <a:p>
            <a:r>
              <a:rPr lang="en-US" altLang="zh-CN" dirty="0"/>
              <a:t>    logic [2:0] </a:t>
            </a:r>
            <a:r>
              <a:rPr lang="en-US" altLang="zh-CN" dirty="0" err="1"/>
              <a:t>rom_addr</a:t>
            </a:r>
            <a:r>
              <a:rPr lang="en-US" altLang="zh-CN" dirty="0"/>
              <a:t>, </a:t>
            </a:r>
            <a:r>
              <a:rPr lang="en-US" altLang="zh-CN" dirty="0" err="1"/>
              <a:t>rom_col</a:t>
            </a:r>
            <a:r>
              <a:rPr lang="en-US" altLang="zh-CN" dirty="0"/>
              <a:t>; // ROM</a:t>
            </a:r>
            <a:r>
              <a:rPr lang="zh-CN" altLang="en-US" dirty="0"/>
              <a:t>中</a:t>
            </a:r>
            <a:r>
              <a:rPr lang="en-US" altLang="zh-CN" dirty="0"/>
              <a:t>8</a:t>
            </a:r>
            <a:r>
              <a:rPr lang="zh-CN" altLang="en-US" dirty="0"/>
              <a:t>行、</a:t>
            </a:r>
            <a:r>
              <a:rPr lang="en-US" altLang="zh-CN" dirty="0"/>
              <a:t>8</a:t>
            </a:r>
            <a:r>
              <a:rPr lang="zh-CN" altLang="en-US" dirty="0"/>
              <a:t>列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</a:t>
            </a:r>
            <a:r>
              <a:rPr lang="en-US" altLang="zh-CN" dirty="0" err="1"/>
              <a:t>rom_bit</a:t>
            </a:r>
            <a:r>
              <a:rPr lang="en-US" altLang="zh-CN" dirty="0"/>
              <a:t>;               // ROM</a:t>
            </a:r>
            <a:r>
              <a:rPr lang="zh-CN" altLang="en-US" dirty="0"/>
              <a:t>中每个像素值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[7:0] </a:t>
            </a:r>
            <a:r>
              <a:rPr lang="en-US" altLang="zh-CN" dirty="0" err="1"/>
              <a:t>rom_data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always_comb</a:t>
            </a:r>
            <a:r>
              <a:rPr lang="en-US" altLang="zh-CN" dirty="0"/>
              <a:t>       // image ROM </a:t>
            </a:r>
          </a:p>
          <a:p>
            <a:r>
              <a:rPr lang="en-US" altLang="zh-CN" dirty="0"/>
              <a:t>        case (</a:t>
            </a:r>
            <a:r>
              <a:rPr lang="en-US" altLang="zh-CN" dirty="0" err="1"/>
              <a:t>rom_addr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    3'h0: </a:t>
            </a:r>
            <a:r>
              <a:rPr lang="en-US" altLang="zh-CN" dirty="0" err="1"/>
              <a:t>rom_data</a:t>
            </a:r>
            <a:r>
              <a:rPr lang="en-US" altLang="zh-CN" dirty="0"/>
              <a:t> = 8'b0011_1100; //   **** </a:t>
            </a:r>
          </a:p>
          <a:p>
            <a:r>
              <a:rPr lang="en-US" altLang="zh-CN" dirty="0"/>
              <a:t>            3'h1: </a:t>
            </a:r>
            <a:r>
              <a:rPr lang="en-US" altLang="zh-CN" dirty="0" err="1"/>
              <a:t>rom_data</a:t>
            </a:r>
            <a:r>
              <a:rPr lang="en-US" altLang="zh-CN" dirty="0"/>
              <a:t> = 8'b0111_1110; //  ****** </a:t>
            </a:r>
          </a:p>
          <a:p>
            <a:r>
              <a:rPr lang="en-US" altLang="zh-CN" dirty="0"/>
              <a:t>            3'h2: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3'h3: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3'h4: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3'h5: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3'h6: </a:t>
            </a:r>
            <a:r>
              <a:rPr lang="en-US" altLang="zh-CN" dirty="0" err="1"/>
              <a:t>rom_data</a:t>
            </a:r>
            <a:r>
              <a:rPr lang="en-US" altLang="zh-CN" dirty="0"/>
              <a:t> = 8'b0111_1110; //  ****** </a:t>
            </a:r>
          </a:p>
          <a:p>
            <a:r>
              <a:rPr lang="en-US" altLang="zh-CN" dirty="0"/>
              <a:t>            3'h7: </a:t>
            </a:r>
            <a:r>
              <a:rPr lang="en-US" altLang="zh-CN" dirty="0" err="1"/>
              <a:t>rom_data</a:t>
            </a:r>
            <a:r>
              <a:rPr lang="en-US" altLang="zh-CN" dirty="0"/>
              <a:t> = 8'b0011_1100; //   **** 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endcase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rom_col</a:t>
            </a:r>
            <a:r>
              <a:rPr lang="en-US" altLang="zh-CN" dirty="0"/>
              <a:t>  = </a:t>
            </a:r>
            <a:r>
              <a:rPr lang="en-US" altLang="zh-CN" dirty="0" err="1"/>
              <a:t>pix_x</a:t>
            </a:r>
            <a:r>
              <a:rPr lang="en-US" altLang="zh-CN" dirty="0"/>
              <a:t>[2:0] - BALL_X_L[2:0]; // ROM</a:t>
            </a:r>
            <a:r>
              <a:rPr lang="zh-CN" altLang="en-US" dirty="0"/>
              <a:t>列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rom_addr</a:t>
            </a:r>
            <a:r>
              <a:rPr lang="en-US" altLang="zh-CN" dirty="0"/>
              <a:t> = </a:t>
            </a:r>
            <a:r>
              <a:rPr lang="en-US" altLang="zh-CN" dirty="0" err="1"/>
              <a:t>pix_y</a:t>
            </a:r>
            <a:r>
              <a:rPr lang="en-US" altLang="zh-CN" dirty="0"/>
              <a:t>[2:0] - BALL_Y_T[2:0]; // ROM</a:t>
            </a:r>
            <a:r>
              <a:rPr lang="zh-CN" altLang="en-US" dirty="0"/>
              <a:t>行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rom_bit</a:t>
            </a:r>
            <a:r>
              <a:rPr lang="en-US" altLang="zh-CN" dirty="0"/>
              <a:t>  = </a:t>
            </a:r>
            <a:r>
              <a:rPr lang="en-US" altLang="zh-CN" dirty="0" err="1"/>
              <a:t>rom_data</a:t>
            </a:r>
            <a:r>
              <a:rPr lang="en-US" altLang="zh-CN" dirty="0"/>
              <a:t>[</a:t>
            </a:r>
            <a:r>
              <a:rPr lang="en-US" altLang="zh-CN" dirty="0" err="1"/>
              <a:t>rom_col</a:t>
            </a:r>
            <a:r>
              <a:rPr lang="en-US" altLang="zh-CN" dirty="0"/>
              <a:t>]; //</a:t>
            </a:r>
            <a:r>
              <a:rPr lang="en-US" altLang="zh-CN" dirty="0" err="1"/>
              <a:t>ROMaddr</a:t>
            </a:r>
            <a:r>
              <a:rPr lang="zh-CN" altLang="en-US" dirty="0"/>
              <a:t>行中</a:t>
            </a:r>
            <a:r>
              <a:rPr lang="en-US" altLang="zh-CN" dirty="0"/>
              <a:t>col</a:t>
            </a:r>
            <a:r>
              <a:rPr lang="zh-CN" altLang="en-US" dirty="0"/>
              <a:t>列值    </a:t>
            </a:r>
          </a:p>
          <a:p>
            <a:r>
              <a:rPr lang="zh-CN" altLang="en-US" dirty="0"/>
              <a:t>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pixel within ball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ballOn</a:t>
            </a:r>
            <a:r>
              <a:rPr lang="en-US" altLang="zh-CN" dirty="0"/>
              <a:t> = ((BALL_X_L&lt;=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&lt;=BALL_X_R) &amp;&amp;  </a:t>
            </a:r>
          </a:p>
          <a:p>
            <a:r>
              <a:rPr lang="en-US" altLang="zh-CN" dirty="0"/>
              <a:t>                     (BALL_Y_T&lt;=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&lt;=BALL_Y_B)) &amp;  </a:t>
            </a:r>
          </a:p>
          <a:p>
            <a:r>
              <a:rPr lang="en-US" altLang="zh-CN" dirty="0"/>
              <a:t>                     </a:t>
            </a:r>
            <a:r>
              <a:rPr lang="en-US" altLang="zh-CN" dirty="0" err="1"/>
              <a:t>rom_bit</a:t>
            </a:r>
            <a:r>
              <a:rPr lang="en-US" altLang="zh-CN" dirty="0"/>
              <a:t>;  // round ball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ball_r</a:t>
            </a:r>
            <a:r>
              <a:rPr lang="en-US" altLang="zh-CN" dirty="0"/>
              <a:t> = 4'b1111;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ball_g</a:t>
            </a:r>
            <a:r>
              <a:rPr lang="en-US" altLang="zh-CN" dirty="0"/>
              <a:t> = 4'b0000;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ball_b</a:t>
            </a:r>
            <a:r>
              <a:rPr lang="en-US" altLang="zh-CN" dirty="0"/>
              <a:t> = 4'b0000; // red     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always_comb</a:t>
            </a:r>
            <a:r>
              <a:rPr lang="en-US" altLang="zh-CN" dirty="0"/>
              <a:t>   // ===== </a:t>
            </a:r>
            <a:r>
              <a:rPr lang="en-US" altLang="zh-CN" dirty="0" err="1"/>
              <a:t>rgb</a:t>
            </a:r>
            <a:r>
              <a:rPr lang="en-US" altLang="zh-CN" dirty="0"/>
              <a:t> </a:t>
            </a:r>
            <a:r>
              <a:rPr lang="zh-CN" altLang="en-US" dirty="0"/>
              <a:t>输出 </a:t>
            </a:r>
            <a:r>
              <a:rPr lang="en-US" altLang="zh-CN" dirty="0"/>
              <a:t>======</a:t>
            </a:r>
          </a:p>
          <a:p>
            <a:r>
              <a:rPr lang="en-US" altLang="zh-CN" dirty="0"/>
              <a:t>        if (~</a:t>
            </a:r>
            <a:r>
              <a:rPr lang="en-US" altLang="zh-CN" dirty="0" err="1"/>
              <a:t>videoOn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4'b0000; // blank</a:t>
            </a:r>
          </a:p>
          <a:p>
            <a:r>
              <a:rPr lang="en-US" altLang="zh-CN" dirty="0"/>
              <a:t>            green = 4'b0000; // blank</a:t>
            </a:r>
          </a:p>
          <a:p>
            <a:r>
              <a:rPr lang="en-US" altLang="zh-CN" dirty="0"/>
              <a:t>            blue  = 4'b0000; // blank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wallOn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wall_r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wall_g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wall_b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ball_g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barOn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bar_r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bar_g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bar_b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begin // gray background</a:t>
            </a:r>
          </a:p>
          <a:p>
            <a:r>
              <a:rPr lang="en-US" altLang="zh-CN" dirty="0"/>
              <a:t>            red   = 4'b1110; </a:t>
            </a:r>
          </a:p>
          <a:p>
            <a:r>
              <a:rPr lang="en-US" altLang="zh-CN" dirty="0"/>
              <a:t>            green = 4'b1110; </a:t>
            </a:r>
          </a:p>
          <a:p>
            <a:r>
              <a:rPr lang="en-US" altLang="zh-CN" dirty="0"/>
              <a:t>            blue  = 4'b1110;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05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出现之前，电子游戏街机就已经存在，那时用</a:t>
            </a:r>
            <a:r>
              <a:rPr lang="en-US" altLang="zh-CN" dirty="0"/>
              <a:t>74</a:t>
            </a:r>
            <a:r>
              <a:rPr lang="zh-CN" altLang="en-US" dirty="0"/>
              <a:t>系列产品和模拟电路实现。现在我们用</a:t>
            </a:r>
            <a:r>
              <a:rPr lang="en-US" altLang="zh-CN" dirty="0"/>
              <a:t>FPGA</a:t>
            </a:r>
            <a:r>
              <a:rPr lang="zh-CN" altLang="en-US" dirty="0"/>
              <a:t>设计这些游戏。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674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857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pingpong_screen_move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</a:t>
            </a:r>
            <a:r>
              <a:rPr lang="en-US" altLang="zh-CN" dirty="0" err="1"/>
              <a:t>clk</a:t>
            </a:r>
            <a:r>
              <a:rPr lang="en-US" altLang="zh-CN" dirty="0"/>
              <a:t>, reset,     //</a:t>
            </a:r>
            <a:r>
              <a:rPr lang="en-US" altLang="zh-CN" dirty="0" err="1"/>
              <a:t>clk</a:t>
            </a:r>
            <a:r>
              <a:rPr lang="en-US" altLang="zh-CN" dirty="0"/>
              <a:t>: </a:t>
            </a:r>
            <a:r>
              <a:rPr lang="zh-CN" altLang="en-US" dirty="0"/>
              <a:t>屏幕</a:t>
            </a:r>
            <a:r>
              <a:rPr lang="en-US" altLang="zh-CN" dirty="0"/>
              <a:t>60Hz</a:t>
            </a:r>
            <a:r>
              <a:rPr lang="zh-CN" altLang="en-US" dirty="0"/>
              <a:t>刷新频率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</a:t>
            </a:r>
            <a:r>
              <a:rPr lang="en-US" altLang="zh-CN" dirty="0" err="1"/>
              <a:t>btnUp</a:t>
            </a:r>
            <a:r>
              <a:rPr lang="en-US" altLang="zh-CN" dirty="0"/>
              <a:t>, </a:t>
            </a:r>
            <a:r>
              <a:rPr lang="en-US" altLang="zh-CN" dirty="0" err="1"/>
              <a:t>btnDown</a:t>
            </a:r>
            <a:r>
              <a:rPr lang="en-US" altLang="zh-CN" dirty="0"/>
              <a:t>, //</a:t>
            </a:r>
            <a:r>
              <a:rPr lang="zh-CN" altLang="en-US" dirty="0"/>
              <a:t>控制</a:t>
            </a:r>
            <a:r>
              <a:rPr lang="en-US" altLang="zh-CN" dirty="0"/>
              <a:t>Bar</a:t>
            </a:r>
            <a:r>
              <a:rPr lang="zh-CN" altLang="en-US" dirty="0"/>
              <a:t>上下移动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</a:t>
            </a:r>
            <a:r>
              <a:rPr lang="en-US" altLang="zh-CN" dirty="0" err="1"/>
              <a:t>videoOn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 logic [10:0] </a:t>
            </a:r>
            <a:r>
              <a:rPr lang="en-US" altLang="zh-CN" dirty="0" err="1"/>
              <a:t>pix_x</a:t>
            </a:r>
            <a:r>
              <a:rPr lang="en-US" altLang="zh-CN" dirty="0"/>
              <a:t>, </a:t>
            </a:r>
            <a:r>
              <a:rPr lang="en-US" altLang="zh-CN" dirty="0" err="1"/>
              <a:t>pix_y</a:t>
            </a:r>
            <a:r>
              <a:rPr lang="en-US" altLang="zh-CN" dirty="0"/>
              <a:t>, //</a:t>
            </a:r>
            <a:r>
              <a:rPr lang="zh-CN" altLang="en-US" dirty="0"/>
              <a:t>扫描屏幕坐标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[3:0] red, green, blue );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localparam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 MAX_X = 640,  MAX_Y = 480,  //(0.0) to (639,479)</a:t>
            </a:r>
          </a:p>
          <a:p>
            <a:r>
              <a:rPr lang="en-US" altLang="zh-CN" dirty="0"/>
              <a:t>      // </a:t>
            </a:r>
            <a:r>
              <a:rPr lang="zh-CN" altLang="en-US" dirty="0"/>
              <a:t>屏幕参数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H_SYNC    =  96, // horizontal sync width</a:t>
            </a:r>
          </a:p>
          <a:p>
            <a:r>
              <a:rPr lang="en-US" altLang="zh-CN" dirty="0"/>
              <a:t>      H_BACK    =  48, // left border (back porch) </a:t>
            </a:r>
          </a:p>
          <a:p>
            <a:r>
              <a:rPr lang="en-US" altLang="zh-CN" dirty="0"/>
              <a:t>      H_SYNC_START = H_SYNC + H_BACK, //</a:t>
            </a:r>
            <a:r>
              <a:rPr lang="zh-CN" altLang="en-US" dirty="0"/>
              <a:t>行显示后沿 </a:t>
            </a:r>
            <a:r>
              <a:rPr lang="en-US" altLang="zh-CN" dirty="0"/>
              <a:t>= 144(96+48)</a:t>
            </a:r>
          </a:p>
          <a:p>
            <a:r>
              <a:rPr lang="en-US" altLang="zh-CN" dirty="0"/>
              <a:t>      V_SYNC    =   2, // vertical sync lines</a:t>
            </a:r>
          </a:p>
          <a:p>
            <a:r>
              <a:rPr lang="en-US" altLang="zh-CN" dirty="0"/>
              <a:t>      V_TOP     =  29, // vertical top border  </a:t>
            </a:r>
          </a:p>
          <a:p>
            <a:r>
              <a:rPr lang="en-US" altLang="zh-CN" dirty="0"/>
              <a:t>      V_SYNC_START = V_SYNC + V_TOP, //</a:t>
            </a:r>
            <a:r>
              <a:rPr lang="zh-CN" altLang="en-US" dirty="0"/>
              <a:t>场显示后沿 </a:t>
            </a:r>
            <a:r>
              <a:rPr lang="en-US" altLang="zh-CN" dirty="0"/>
              <a:t>=  31(2+29)   </a:t>
            </a:r>
          </a:p>
          <a:p>
            <a:r>
              <a:rPr lang="en-US" altLang="zh-CN" dirty="0"/>
              <a:t>      // === wall === </a:t>
            </a:r>
          </a:p>
          <a:p>
            <a:r>
              <a:rPr lang="en-US" altLang="zh-CN" dirty="0"/>
              <a:t>      WALL_X_L = H_SYNC_START + 30, // left boundary</a:t>
            </a:r>
          </a:p>
          <a:p>
            <a:r>
              <a:rPr lang="en-US" altLang="zh-CN" dirty="0"/>
              <a:t>      WALL_X_R = H_SYNC_START + 40, // right boundary  </a:t>
            </a:r>
          </a:p>
          <a:p>
            <a:r>
              <a:rPr lang="en-US" altLang="zh-CN" dirty="0"/>
              <a:t>      // === bar === </a:t>
            </a:r>
          </a:p>
          <a:p>
            <a:r>
              <a:rPr lang="en-US" altLang="zh-CN" dirty="0"/>
              <a:t>      BAR_X_L = H_SYNC_START + 600, // left boundary</a:t>
            </a:r>
          </a:p>
          <a:p>
            <a:r>
              <a:rPr lang="en-US" altLang="zh-CN" dirty="0"/>
              <a:t>      BAR_X_R = H_SYNC_START + 605, // right boundary   </a:t>
            </a:r>
          </a:p>
          <a:p>
            <a:r>
              <a:rPr lang="en-US" altLang="zh-CN" dirty="0"/>
              <a:t>      BAR_Y_SIZE = 70,              // bar </a:t>
            </a:r>
            <a:r>
              <a:rPr lang="zh-CN" altLang="en-US" dirty="0"/>
              <a:t>的高度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BAR_Y_T = V_SYNC_START + MAX_Y/2 - BAR_Y_SIZE/2, //Top=204 </a:t>
            </a:r>
          </a:p>
          <a:p>
            <a:r>
              <a:rPr lang="en-US" altLang="zh-CN" dirty="0"/>
              <a:t>      BAR_Y_B = BAR_Y_T + BAR_Y_SIZE -1, // bottom boundary </a:t>
            </a:r>
          </a:p>
          <a:p>
            <a:r>
              <a:rPr lang="en-US" altLang="zh-CN" dirty="0"/>
              <a:t>      BAR_V = 4,                    // </a:t>
            </a:r>
            <a:r>
              <a:rPr lang="zh-CN" altLang="en-US" dirty="0"/>
              <a:t>每次移动 </a:t>
            </a:r>
            <a:r>
              <a:rPr lang="en-US" altLang="zh-CN" dirty="0"/>
              <a:t>bar </a:t>
            </a:r>
            <a:r>
              <a:rPr lang="zh-CN" altLang="en-US" dirty="0"/>
              <a:t>的距离  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// === ball ===</a:t>
            </a:r>
          </a:p>
          <a:p>
            <a:r>
              <a:rPr lang="en-US" altLang="zh-CN" dirty="0"/>
              <a:t>      BALL_SIZE = 8, </a:t>
            </a:r>
          </a:p>
          <a:p>
            <a:r>
              <a:rPr lang="en-US" altLang="zh-CN" dirty="0"/>
              <a:t>      BALL_X_L = H_SYNC_START + 580,       // left boundary </a:t>
            </a:r>
          </a:p>
          <a:p>
            <a:r>
              <a:rPr lang="en-US" altLang="zh-CN" dirty="0"/>
              <a:t>      BALL_X_R = BALL_X_L + BALL_SIZE - 1, // right boundary </a:t>
            </a:r>
          </a:p>
          <a:p>
            <a:r>
              <a:rPr lang="en-US" altLang="zh-CN" dirty="0"/>
              <a:t>      BALL_Y_T = V_SYNC_START + MAX_Y/2 -BALL_SIZE/2,//top boundary </a:t>
            </a:r>
          </a:p>
          <a:p>
            <a:r>
              <a:rPr lang="en-US" altLang="zh-CN" dirty="0"/>
              <a:t>      BALL_Y_B = BALL_Y_T + BALL_SIZE - 1,       // bottom boundary </a:t>
            </a:r>
          </a:p>
          <a:p>
            <a:r>
              <a:rPr lang="en-US" altLang="zh-CN" dirty="0"/>
              <a:t>      BALL_V = 2;                          // </a:t>
            </a:r>
            <a:r>
              <a:rPr lang="zh-CN" altLang="en-US" dirty="0"/>
              <a:t>每次移动 </a:t>
            </a:r>
            <a:r>
              <a:rPr lang="en-US" altLang="zh-CN" dirty="0"/>
              <a:t>ball </a:t>
            </a:r>
            <a:r>
              <a:rPr lang="zh-CN" altLang="en-US" dirty="0"/>
              <a:t>的距离</a:t>
            </a:r>
          </a:p>
          <a:p>
            <a:r>
              <a:rPr lang="zh-CN" altLang="en-US" dirty="0"/>
              <a:t> 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</a:t>
            </a:r>
            <a:r>
              <a:rPr lang="en-US" altLang="zh-CN" dirty="0" err="1"/>
              <a:t>wallOn</a:t>
            </a:r>
            <a:r>
              <a:rPr lang="en-US" altLang="zh-CN" dirty="0"/>
              <a:t>, </a:t>
            </a:r>
            <a:r>
              <a:rPr lang="en-US" altLang="zh-CN" dirty="0" err="1"/>
              <a:t>barOn</a:t>
            </a:r>
            <a:r>
              <a:rPr lang="en-US" altLang="zh-CN" dirty="0"/>
              <a:t>, </a:t>
            </a:r>
            <a:r>
              <a:rPr lang="en-US" altLang="zh-CN" dirty="0" err="1"/>
              <a:t>ballOn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wall_r</a:t>
            </a:r>
            <a:r>
              <a:rPr lang="en-US" altLang="zh-CN" dirty="0"/>
              <a:t>, </a:t>
            </a:r>
            <a:r>
              <a:rPr lang="en-US" altLang="zh-CN" dirty="0" err="1"/>
              <a:t>wall_g</a:t>
            </a:r>
            <a:r>
              <a:rPr lang="en-US" altLang="zh-CN" dirty="0"/>
              <a:t>, </a:t>
            </a:r>
            <a:r>
              <a:rPr lang="en-US" altLang="zh-CN" dirty="0" err="1"/>
              <a:t>wall_b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bar_r</a:t>
            </a:r>
            <a:r>
              <a:rPr lang="en-US" altLang="zh-CN" dirty="0"/>
              <a:t>,  </a:t>
            </a:r>
            <a:r>
              <a:rPr lang="en-US" altLang="zh-CN" dirty="0" err="1"/>
              <a:t>bar_g</a:t>
            </a:r>
            <a:r>
              <a:rPr lang="en-US" altLang="zh-CN" dirty="0"/>
              <a:t>,  </a:t>
            </a:r>
            <a:r>
              <a:rPr lang="en-US" altLang="zh-CN" dirty="0" err="1"/>
              <a:t>bar_b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logic [3:0] </a:t>
            </a:r>
            <a:r>
              <a:rPr lang="en-US" altLang="zh-CN" dirty="0" err="1"/>
              <a:t>ball_r</a:t>
            </a:r>
            <a:r>
              <a:rPr lang="en-US" altLang="zh-CN" dirty="0"/>
              <a:t>, </a:t>
            </a:r>
            <a:r>
              <a:rPr lang="en-US" altLang="zh-CN" dirty="0" err="1"/>
              <a:t>ball_g</a:t>
            </a:r>
            <a:r>
              <a:rPr lang="en-US" altLang="zh-CN" dirty="0"/>
              <a:t>,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// (wall) : pixel within wall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wallOn</a:t>
            </a:r>
            <a:r>
              <a:rPr lang="en-US" altLang="zh-CN" dirty="0"/>
              <a:t> = (WALL_X_L &lt;= 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 &lt;= WALL_X_R);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wall_b</a:t>
            </a:r>
            <a:r>
              <a:rPr lang="en-US" altLang="zh-CN" dirty="0"/>
              <a:t> = 4'b1111; // blue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(bar) :  pixel within bar 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bar_y_t</a:t>
            </a:r>
            <a:r>
              <a:rPr lang="en-US" altLang="zh-CN" dirty="0"/>
              <a:t>, </a:t>
            </a:r>
            <a:r>
              <a:rPr lang="en-US" altLang="zh-CN" dirty="0" err="1"/>
              <a:t>bar_y_b</a:t>
            </a:r>
            <a:r>
              <a:rPr lang="en-US" altLang="zh-CN" dirty="0"/>
              <a:t>; // bar top, bottom boundary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new bar y-position </a:t>
            </a:r>
          </a:p>
          <a:p>
            <a:r>
              <a:rPr lang="en-US" altLang="zh-CN" dirty="0"/>
              <a:t>    always @(posedge </a:t>
            </a:r>
            <a:r>
              <a:rPr lang="en-US" altLang="zh-CN" dirty="0" err="1"/>
              <a:t>clk</a:t>
            </a:r>
            <a:r>
              <a:rPr lang="en-US" altLang="zh-CN" dirty="0"/>
              <a:t>, </a:t>
            </a:r>
            <a:r>
              <a:rPr lang="en-US" altLang="zh-CN" dirty="0" err="1"/>
              <a:t>posedge</a:t>
            </a:r>
            <a:r>
              <a:rPr lang="en-US" altLang="zh-CN" dirty="0"/>
              <a:t> reset)</a:t>
            </a:r>
          </a:p>
          <a:p>
            <a:r>
              <a:rPr lang="en-US" altLang="zh-CN" dirty="0"/>
              <a:t>    begin</a:t>
            </a:r>
          </a:p>
          <a:p>
            <a:r>
              <a:rPr lang="en-US" altLang="zh-CN" dirty="0"/>
              <a:t>        if (reset)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BAR_Y_T;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btnDown</a:t>
            </a:r>
            <a:r>
              <a:rPr lang="en-US" altLang="zh-CN" dirty="0"/>
              <a:t> &amp; (</a:t>
            </a:r>
            <a:r>
              <a:rPr lang="en-US" altLang="zh-CN" dirty="0" err="1"/>
              <a:t>bar_y_b</a:t>
            </a:r>
            <a:r>
              <a:rPr lang="en-US" altLang="zh-CN" dirty="0"/>
              <a:t> &lt;= (V_SYNC_START+MAX_Y-1-BAR_V))) 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</a:t>
            </a:r>
            <a:r>
              <a:rPr lang="en-US" altLang="zh-CN" dirty="0" err="1"/>
              <a:t>bar_y_t</a:t>
            </a:r>
            <a:r>
              <a:rPr lang="en-US" altLang="zh-CN" dirty="0"/>
              <a:t> + BAR_V; // move down 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btnUp</a:t>
            </a:r>
            <a:r>
              <a:rPr lang="en-US" altLang="zh-CN" dirty="0"/>
              <a:t> &amp; (</a:t>
            </a:r>
            <a:r>
              <a:rPr lang="en-US" altLang="zh-CN" dirty="0" err="1"/>
              <a:t>bar_y_t</a:t>
            </a:r>
            <a:r>
              <a:rPr lang="en-US" altLang="zh-CN" dirty="0"/>
              <a:t> &gt;= (V_SYNC_START+BAR_V)))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bar_y_t</a:t>
            </a:r>
            <a:r>
              <a:rPr lang="en-US" altLang="zh-CN" dirty="0"/>
              <a:t> &lt;= </a:t>
            </a:r>
            <a:r>
              <a:rPr lang="en-US" altLang="zh-CN" dirty="0" err="1"/>
              <a:t>bar_y_t</a:t>
            </a:r>
            <a:r>
              <a:rPr lang="en-US" altLang="zh-CN" dirty="0"/>
              <a:t> - BAR_V; // move up </a:t>
            </a:r>
          </a:p>
          <a:p>
            <a:r>
              <a:rPr lang="en-US" altLang="zh-CN" dirty="0"/>
              <a:t>    end     </a:t>
            </a:r>
          </a:p>
          <a:p>
            <a:endParaRPr lang="en-US" altLang="zh-CN" dirty="0"/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bar_y_b</a:t>
            </a:r>
            <a:r>
              <a:rPr lang="en-US" altLang="zh-CN" dirty="0"/>
              <a:t> = </a:t>
            </a:r>
            <a:r>
              <a:rPr lang="en-US" altLang="zh-CN" dirty="0" err="1"/>
              <a:t>bar_y_t</a:t>
            </a:r>
            <a:r>
              <a:rPr lang="en-US" altLang="zh-CN" dirty="0"/>
              <a:t> + BAR_Y_SIZE - 1;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barOn</a:t>
            </a:r>
            <a:r>
              <a:rPr lang="en-US" altLang="zh-CN" dirty="0"/>
              <a:t> = ((BAR_X_L&lt;=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&lt;=BAR_X_R) &amp;&amp;</a:t>
            </a:r>
          </a:p>
          <a:p>
            <a:r>
              <a:rPr lang="en-US" altLang="zh-CN" dirty="0"/>
              <a:t>                    (</a:t>
            </a:r>
            <a:r>
              <a:rPr lang="en-US" altLang="zh-CN" dirty="0" err="1"/>
              <a:t>bar_y_t</a:t>
            </a:r>
            <a:r>
              <a:rPr lang="en-US" altLang="zh-CN" dirty="0"/>
              <a:t>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</a:t>
            </a:r>
            <a:r>
              <a:rPr lang="en-US" altLang="zh-CN" dirty="0" err="1"/>
              <a:t>bar_y_b</a:t>
            </a:r>
            <a:r>
              <a:rPr lang="en-US" altLang="zh-CN" dirty="0"/>
              <a:t>)); //</a:t>
            </a:r>
            <a:r>
              <a:rPr lang="zh-CN" altLang="en-US" dirty="0"/>
              <a:t>变量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bar_r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bar_g</a:t>
            </a:r>
            <a:r>
              <a:rPr lang="en-US" altLang="zh-CN" dirty="0"/>
              <a:t> = 4'b1111; // green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bar_b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/*       </a:t>
            </a:r>
          </a:p>
          <a:p>
            <a:r>
              <a:rPr lang="en-US" altLang="zh-CN" dirty="0"/>
              <a:t>    // (ball): pixel within squared ball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ballOn</a:t>
            </a:r>
            <a:r>
              <a:rPr lang="en-US" altLang="zh-CN" dirty="0"/>
              <a:t> = ((BALL_X_L&lt;=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&lt;=BALL_X_R) &amp;&amp; </a:t>
            </a:r>
          </a:p>
          <a:p>
            <a:r>
              <a:rPr lang="en-US" altLang="zh-CN" dirty="0"/>
              <a:t>                     (BALL_Y_T&lt;=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&lt;=BALL_Y_B));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ball_r</a:t>
            </a:r>
            <a:r>
              <a:rPr lang="en-US" altLang="zh-CN" dirty="0"/>
              <a:t> = 4'b1111;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ball_g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ball_b</a:t>
            </a:r>
            <a:r>
              <a:rPr lang="en-US" altLang="zh-CN" dirty="0"/>
              <a:t> = 4'b0000; </a:t>
            </a:r>
          </a:p>
          <a:p>
            <a:r>
              <a:rPr lang="en-US" altLang="zh-CN" dirty="0"/>
              <a:t>*/    </a:t>
            </a:r>
          </a:p>
          <a:p>
            <a:r>
              <a:rPr lang="en-US" altLang="zh-CN" dirty="0"/>
              <a:t>    // </a:t>
            </a:r>
            <a:r>
              <a:rPr lang="zh-CN" altLang="en-US" dirty="0"/>
              <a:t>（</a:t>
            </a:r>
            <a:r>
              <a:rPr lang="en-US" altLang="zh-CN" dirty="0"/>
              <a:t>round ball</a:t>
            </a:r>
            <a:r>
              <a:rPr lang="zh-CN" altLang="en-US" dirty="0"/>
              <a:t>）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[10:0] </a:t>
            </a:r>
            <a:r>
              <a:rPr lang="en-US" altLang="zh-CN" dirty="0" err="1"/>
              <a:t>ball_x_l</a:t>
            </a:r>
            <a:r>
              <a:rPr lang="en-US" altLang="zh-CN" dirty="0"/>
              <a:t>, </a:t>
            </a:r>
            <a:r>
              <a:rPr lang="en-US" altLang="zh-CN" dirty="0" err="1"/>
              <a:t>ball_x_r</a:t>
            </a:r>
            <a:r>
              <a:rPr lang="en-US" altLang="zh-CN" dirty="0"/>
              <a:t>; // ball left, right boundary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ball_y_t</a:t>
            </a:r>
            <a:r>
              <a:rPr lang="en-US" altLang="zh-CN" dirty="0"/>
              <a:t>, </a:t>
            </a:r>
            <a:r>
              <a:rPr lang="en-US" altLang="zh-CN" dirty="0" err="1"/>
              <a:t>ball_y_b</a:t>
            </a:r>
            <a:r>
              <a:rPr lang="en-US" altLang="zh-CN" dirty="0"/>
              <a:t>; // ball top, bottom boundary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ball_dx</a:t>
            </a:r>
            <a:r>
              <a:rPr lang="en-US" altLang="zh-CN" dirty="0"/>
              <a:t> , </a:t>
            </a:r>
            <a:r>
              <a:rPr lang="en-US" altLang="zh-CN" dirty="0" err="1"/>
              <a:t>ball_dy</a:t>
            </a:r>
            <a:r>
              <a:rPr lang="en-US" altLang="zh-CN" dirty="0"/>
              <a:t> ; // ball x, y </a:t>
            </a:r>
            <a:r>
              <a:rPr lang="zh-CN" altLang="en-US" dirty="0"/>
              <a:t>增量 </a:t>
            </a:r>
          </a:p>
          <a:p>
            <a:r>
              <a:rPr lang="zh-CN" altLang="en-US" dirty="0"/>
              <a:t>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new ball </a:t>
            </a:r>
            <a:r>
              <a:rPr lang="en-US" altLang="zh-CN" dirty="0" err="1"/>
              <a:t>x,y</a:t>
            </a:r>
            <a:r>
              <a:rPr lang="en-US" altLang="zh-CN" dirty="0"/>
              <a:t>-position </a:t>
            </a:r>
          </a:p>
          <a:p>
            <a:r>
              <a:rPr lang="en-US" altLang="zh-CN" dirty="0"/>
              <a:t>    always @(posedge </a:t>
            </a:r>
            <a:r>
              <a:rPr lang="en-US" altLang="zh-CN" dirty="0" err="1"/>
              <a:t>clk</a:t>
            </a:r>
            <a:r>
              <a:rPr lang="en-US" altLang="zh-CN" dirty="0"/>
              <a:t>, </a:t>
            </a:r>
            <a:r>
              <a:rPr lang="en-US" altLang="zh-CN" dirty="0" err="1"/>
              <a:t>posedge</a:t>
            </a:r>
            <a:r>
              <a:rPr lang="en-US" altLang="zh-CN" dirty="0"/>
              <a:t> reset)    begin</a:t>
            </a:r>
          </a:p>
          <a:p>
            <a:r>
              <a:rPr lang="en-US" altLang="zh-CN" dirty="0"/>
              <a:t>        if (reset)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ball_x_l</a:t>
            </a:r>
            <a:r>
              <a:rPr lang="en-US" altLang="zh-CN" dirty="0"/>
              <a:t> &lt;= BALL_X_L;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ball_y_t</a:t>
            </a:r>
            <a:r>
              <a:rPr lang="en-US" altLang="zh-CN" dirty="0"/>
              <a:t> &lt;= BALL_Y_T;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ball_dx</a:t>
            </a:r>
            <a:r>
              <a:rPr lang="en-US" altLang="zh-CN" dirty="0"/>
              <a:t>  &lt;= -1 * BALL_V;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ball_dy</a:t>
            </a:r>
            <a:r>
              <a:rPr lang="en-US" altLang="zh-CN" dirty="0"/>
              <a:t>  &lt;= -1 * BALL_V;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  begin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ball_x_l</a:t>
            </a:r>
            <a:r>
              <a:rPr lang="en-US" altLang="zh-CN" dirty="0"/>
              <a:t> &lt;= </a:t>
            </a:r>
            <a:r>
              <a:rPr lang="en-US" altLang="zh-CN" dirty="0" err="1"/>
              <a:t>ball_x_l</a:t>
            </a:r>
            <a:r>
              <a:rPr lang="en-US" altLang="zh-CN" dirty="0"/>
              <a:t> + </a:t>
            </a:r>
            <a:r>
              <a:rPr lang="en-US" altLang="zh-CN" dirty="0" err="1"/>
              <a:t>ball_dx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ball_y_t</a:t>
            </a:r>
            <a:r>
              <a:rPr lang="en-US" altLang="zh-CN" dirty="0"/>
              <a:t> &lt;= </a:t>
            </a:r>
            <a:r>
              <a:rPr lang="en-US" altLang="zh-CN" dirty="0" err="1"/>
              <a:t>ball_y_t</a:t>
            </a:r>
            <a:r>
              <a:rPr lang="en-US" altLang="zh-CN" dirty="0"/>
              <a:t> + </a:t>
            </a:r>
            <a:r>
              <a:rPr lang="en-US" altLang="zh-CN" dirty="0" err="1"/>
              <a:t>ball_dy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// ------------------ ball bounce back -----------------------</a:t>
            </a:r>
          </a:p>
          <a:p>
            <a:r>
              <a:rPr lang="en-US" altLang="zh-CN" dirty="0"/>
              <a:t>            if (</a:t>
            </a:r>
            <a:r>
              <a:rPr lang="en-US" altLang="zh-CN" dirty="0" err="1"/>
              <a:t>ball_y_t</a:t>
            </a:r>
            <a:r>
              <a:rPr lang="en-US" altLang="zh-CN" dirty="0"/>
              <a:t> &lt;= V_SYNC_START)              //reach top screen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ball_dy</a:t>
            </a:r>
            <a:r>
              <a:rPr lang="en-US" altLang="zh-CN" dirty="0"/>
              <a:t> &lt;= BALL_V;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ball_y_b</a:t>
            </a:r>
            <a:r>
              <a:rPr lang="en-US" altLang="zh-CN" dirty="0"/>
              <a:t> &gt;= V_SYNC_START + MAX_Y) //reach bottom screen 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ball_dy</a:t>
            </a:r>
            <a:r>
              <a:rPr lang="en-US" altLang="zh-CN" dirty="0"/>
              <a:t> &lt;= -1 * BALL_V;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ball_x_l</a:t>
            </a:r>
            <a:r>
              <a:rPr lang="en-US" altLang="zh-CN" dirty="0"/>
              <a:t> &lt;= WALL_X_R)             //reach left wall 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BALL_V;                                       </a:t>
            </a:r>
          </a:p>
          <a:p>
            <a:r>
              <a:rPr lang="en-US" altLang="zh-CN" dirty="0"/>
              <a:t>            else if ((</a:t>
            </a:r>
            <a:r>
              <a:rPr lang="en-US" altLang="zh-CN" dirty="0" err="1"/>
              <a:t>ball_x_r</a:t>
            </a:r>
            <a:r>
              <a:rPr lang="en-US" altLang="zh-CN" dirty="0"/>
              <a:t> &gt;= BAR_X_L) &amp;&amp;          //reach right bar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ball_x_r</a:t>
            </a:r>
            <a:r>
              <a:rPr lang="en-US" altLang="zh-CN" dirty="0"/>
              <a:t> &lt;= BAR_X_R) &amp;&amp;   </a:t>
            </a:r>
          </a:p>
          <a:p>
            <a:r>
              <a:rPr lang="en-US" altLang="zh-CN" dirty="0"/>
              <a:t>                     (</a:t>
            </a:r>
            <a:r>
              <a:rPr lang="en-US" altLang="zh-CN" dirty="0" err="1"/>
              <a:t>ball_y_b</a:t>
            </a:r>
            <a:r>
              <a:rPr lang="en-US" altLang="zh-CN" dirty="0"/>
              <a:t> &gt;= </a:t>
            </a:r>
            <a:r>
              <a:rPr lang="en-US" altLang="zh-CN" dirty="0" err="1"/>
              <a:t>bar_y_t</a:t>
            </a:r>
            <a:r>
              <a:rPr lang="en-US" altLang="zh-CN" dirty="0"/>
              <a:t>) &amp;&amp;  (</a:t>
            </a:r>
            <a:r>
              <a:rPr lang="en-US" altLang="zh-CN" dirty="0" err="1"/>
              <a:t>ball_y_t</a:t>
            </a:r>
            <a:r>
              <a:rPr lang="en-US" altLang="zh-CN" dirty="0"/>
              <a:t> &lt;= </a:t>
            </a:r>
            <a:r>
              <a:rPr lang="en-US" altLang="zh-CN" dirty="0" err="1"/>
              <a:t>bar_y_b</a:t>
            </a:r>
            <a:r>
              <a:rPr lang="en-US" altLang="zh-CN" dirty="0"/>
              <a:t>))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-1 * BALL_V;                             </a:t>
            </a:r>
          </a:p>
          <a:p>
            <a:r>
              <a:rPr lang="en-US" altLang="zh-CN" dirty="0"/>
              <a:t>            else if (</a:t>
            </a:r>
            <a:r>
              <a:rPr lang="en-US" altLang="zh-CN" dirty="0" err="1"/>
              <a:t>ball_x_r</a:t>
            </a:r>
            <a:r>
              <a:rPr lang="en-US" altLang="zh-CN" dirty="0"/>
              <a:t> &gt;= H_SYNC_START + MAX_X) //reach right screen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ball_dx</a:t>
            </a:r>
            <a:r>
              <a:rPr lang="en-US" altLang="zh-CN" dirty="0"/>
              <a:t> &lt;= -1 * BALL_V;            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end               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 assign </a:t>
            </a:r>
            <a:r>
              <a:rPr lang="en-US" altLang="zh-CN" dirty="0" err="1"/>
              <a:t>ball_x_r</a:t>
            </a:r>
            <a:r>
              <a:rPr lang="en-US" altLang="zh-CN" dirty="0"/>
              <a:t> = </a:t>
            </a:r>
            <a:r>
              <a:rPr lang="en-US" altLang="zh-CN" dirty="0" err="1"/>
              <a:t>ball_x_l</a:t>
            </a:r>
            <a:r>
              <a:rPr lang="en-US" altLang="zh-CN" dirty="0"/>
              <a:t> + BALL_SIZE - 1; </a:t>
            </a:r>
          </a:p>
          <a:p>
            <a:r>
              <a:rPr lang="en-US" altLang="zh-CN" dirty="0"/>
              <a:t>     assign </a:t>
            </a:r>
            <a:r>
              <a:rPr lang="en-US" altLang="zh-CN" dirty="0" err="1"/>
              <a:t>ball_y_b</a:t>
            </a:r>
            <a:r>
              <a:rPr lang="en-US" altLang="zh-CN" dirty="0"/>
              <a:t> = </a:t>
            </a:r>
            <a:r>
              <a:rPr lang="en-US" altLang="zh-CN" dirty="0" err="1"/>
              <a:t>ball_y_t</a:t>
            </a:r>
            <a:r>
              <a:rPr lang="en-US" altLang="zh-CN" dirty="0"/>
              <a:t> + BALL_SIZE - 1;</a:t>
            </a:r>
          </a:p>
          <a:p>
            <a:r>
              <a:rPr lang="en-US" altLang="zh-CN" dirty="0"/>
              <a:t>     </a:t>
            </a:r>
          </a:p>
          <a:p>
            <a:r>
              <a:rPr lang="en-US" altLang="zh-CN" dirty="0"/>
              <a:t>    logic [2:0] </a:t>
            </a:r>
            <a:r>
              <a:rPr lang="en-US" altLang="zh-CN" dirty="0" err="1"/>
              <a:t>rom_addr</a:t>
            </a:r>
            <a:r>
              <a:rPr lang="en-US" altLang="zh-CN" dirty="0"/>
              <a:t>, </a:t>
            </a:r>
            <a:r>
              <a:rPr lang="en-US" altLang="zh-CN" dirty="0" err="1"/>
              <a:t>rom_col</a:t>
            </a:r>
            <a:r>
              <a:rPr lang="en-US" altLang="zh-CN" dirty="0"/>
              <a:t>; // ROM</a:t>
            </a:r>
            <a:r>
              <a:rPr lang="zh-CN" altLang="en-US" dirty="0"/>
              <a:t>中</a:t>
            </a:r>
            <a:r>
              <a:rPr lang="en-US" altLang="zh-CN" dirty="0"/>
              <a:t>8</a:t>
            </a:r>
            <a:r>
              <a:rPr lang="zh-CN" altLang="en-US" dirty="0"/>
              <a:t>行、</a:t>
            </a:r>
            <a:r>
              <a:rPr lang="en-US" altLang="zh-CN" dirty="0"/>
              <a:t>8</a:t>
            </a:r>
            <a:r>
              <a:rPr lang="zh-CN" altLang="en-US" dirty="0"/>
              <a:t>列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</a:t>
            </a:r>
            <a:r>
              <a:rPr lang="en-US" altLang="zh-CN" dirty="0" err="1"/>
              <a:t>rom_bit</a:t>
            </a:r>
            <a:r>
              <a:rPr lang="en-US" altLang="zh-CN" dirty="0"/>
              <a:t>;                 // ROM</a:t>
            </a:r>
            <a:r>
              <a:rPr lang="zh-CN" altLang="en-US" dirty="0"/>
              <a:t>中每个像素值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[7:0] </a:t>
            </a:r>
            <a:r>
              <a:rPr lang="en-US" altLang="zh-CN" dirty="0" err="1"/>
              <a:t>rom_data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always_comb</a:t>
            </a:r>
            <a:r>
              <a:rPr lang="en-US" altLang="zh-CN" dirty="0"/>
              <a:t>       // image ROM </a:t>
            </a:r>
          </a:p>
          <a:p>
            <a:r>
              <a:rPr lang="en-US" altLang="zh-CN" dirty="0"/>
              <a:t>        case (</a:t>
            </a:r>
            <a:r>
              <a:rPr lang="en-US" altLang="zh-CN" dirty="0" err="1"/>
              <a:t>rom_addr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    3'h0: </a:t>
            </a:r>
            <a:r>
              <a:rPr lang="en-US" altLang="zh-CN" dirty="0" err="1"/>
              <a:t>rom_data</a:t>
            </a:r>
            <a:r>
              <a:rPr lang="en-US" altLang="zh-CN" dirty="0"/>
              <a:t> = 8'b0011_1100; //   **** </a:t>
            </a:r>
          </a:p>
          <a:p>
            <a:r>
              <a:rPr lang="en-US" altLang="zh-CN" dirty="0"/>
              <a:t>            3'h1: </a:t>
            </a:r>
            <a:r>
              <a:rPr lang="en-US" altLang="zh-CN" dirty="0" err="1"/>
              <a:t>rom_data</a:t>
            </a:r>
            <a:r>
              <a:rPr lang="en-US" altLang="zh-CN" dirty="0"/>
              <a:t> = 8'b0111_1110; //  ****** </a:t>
            </a:r>
          </a:p>
          <a:p>
            <a:r>
              <a:rPr lang="en-US" altLang="zh-CN" dirty="0"/>
              <a:t>            3'h2: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3'h3: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3'h4: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3'h5: </a:t>
            </a:r>
            <a:r>
              <a:rPr lang="en-US" altLang="zh-CN" dirty="0" err="1"/>
              <a:t>rom_data</a:t>
            </a:r>
            <a:r>
              <a:rPr lang="en-US" altLang="zh-CN" dirty="0"/>
              <a:t> = 8'b1111_1111; // ******** </a:t>
            </a:r>
          </a:p>
          <a:p>
            <a:r>
              <a:rPr lang="en-US" altLang="zh-CN" dirty="0"/>
              <a:t>            3'h6: </a:t>
            </a:r>
            <a:r>
              <a:rPr lang="en-US" altLang="zh-CN" dirty="0" err="1"/>
              <a:t>rom_data</a:t>
            </a:r>
            <a:r>
              <a:rPr lang="en-US" altLang="zh-CN" dirty="0"/>
              <a:t> = 8'b0111_1110; //  ****** </a:t>
            </a:r>
          </a:p>
          <a:p>
            <a:r>
              <a:rPr lang="en-US" altLang="zh-CN" dirty="0"/>
              <a:t>            3'h7: </a:t>
            </a:r>
            <a:r>
              <a:rPr lang="en-US" altLang="zh-CN" dirty="0" err="1"/>
              <a:t>rom_data</a:t>
            </a:r>
            <a:r>
              <a:rPr lang="en-US" altLang="zh-CN" dirty="0"/>
              <a:t> = 8'b0011_1100; //   **** 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endcase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rom_col</a:t>
            </a:r>
            <a:r>
              <a:rPr lang="en-US" altLang="zh-CN" dirty="0"/>
              <a:t>  = </a:t>
            </a:r>
            <a:r>
              <a:rPr lang="en-US" altLang="zh-CN" dirty="0" err="1"/>
              <a:t>pix_x</a:t>
            </a:r>
            <a:r>
              <a:rPr lang="en-US" altLang="zh-CN" dirty="0"/>
              <a:t>[2:0] - </a:t>
            </a:r>
            <a:r>
              <a:rPr lang="en-US" altLang="zh-CN" dirty="0" err="1"/>
              <a:t>ball_x_l</a:t>
            </a:r>
            <a:r>
              <a:rPr lang="en-US" altLang="zh-CN" dirty="0"/>
              <a:t>[2:0]; // ROM</a:t>
            </a:r>
            <a:r>
              <a:rPr lang="zh-CN" altLang="en-US" dirty="0"/>
              <a:t>列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rom_addr</a:t>
            </a:r>
            <a:r>
              <a:rPr lang="en-US" altLang="zh-CN" dirty="0"/>
              <a:t> = </a:t>
            </a:r>
            <a:r>
              <a:rPr lang="en-US" altLang="zh-CN" dirty="0" err="1"/>
              <a:t>pix_y</a:t>
            </a:r>
            <a:r>
              <a:rPr lang="en-US" altLang="zh-CN" dirty="0"/>
              <a:t>[2:0] - </a:t>
            </a:r>
            <a:r>
              <a:rPr lang="en-US" altLang="zh-CN" dirty="0" err="1"/>
              <a:t>ball_y_t</a:t>
            </a:r>
            <a:r>
              <a:rPr lang="en-US" altLang="zh-CN" dirty="0"/>
              <a:t>[2:0]; // ROM</a:t>
            </a:r>
            <a:r>
              <a:rPr lang="zh-CN" altLang="en-US" dirty="0"/>
              <a:t>行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assign </a:t>
            </a:r>
            <a:r>
              <a:rPr lang="en-US" altLang="zh-CN" dirty="0" err="1"/>
              <a:t>rom_bit</a:t>
            </a:r>
            <a:r>
              <a:rPr lang="en-US" altLang="zh-CN" dirty="0"/>
              <a:t>  = </a:t>
            </a:r>
            <a:r>
              <a:rPr lang="en-US" altLang="zh-CN" dirty="0" err="1"/>
              <a:t>rom_data</a:t>
            </a:r>
            <a:r>
              <a:rPr lang="en-US" altLang="zh-CN" dirty="0"/>
              <a:t>[</a:t>
            </a:r>
            <a:r>
              <a:rPr lang="en-US" altLang="zh-CN" dirty="0" err="1"/>
              <a:t>rom_col</a:t>
            </a:r>
            <a:r>
              <a:rPr lang="en-US" altLang="zh-CN" dirty="0"/>
              <a:t>]; //</a:t>
            </a:r>
            <a:r>
              <a:rPr lang="en-US" altLang="zh-CN" dirty="0" err="1"/>
              <a:t>ROMaddr</a:t>
            </a:r>
            <a:r>
              <a:rPr lang="zh-CN" altLang="en-US" dirty="0"/>
              <a:t>行中</a:t>
            </a:r>
            <a:r>
              <a:rPr lang="en-US" altLang="zh-CN" dirty="0"/>
              <a:t>col</a:t>
            </a:r>
            <a:r>
              <a:rPr lang="zh-CN" altLang="en-US" dirty="0"/>
              <a:t>列值  </a:t>
            </a:r>
          </a:p>
          <a:p>
            <a:r>
              <a:rPr lang="zh-CN" altLang="en-US" dirty="0"/>
              <a:t>     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pixel within ball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ballOn</a:t>
            </a:r>
            <a:r>
              <a:rPr lang="en-US" altLang="zh-CN" dirty="0"/>
              <a:t> = ((</a:t>
            </a:r>
            <a:r>
              <a:rPr lang="en-US" altLang="zh-CN" dirty="0" err="1"/>
              <a:t>ball_x_l</a:t>
            </a:r>
            <a:r>
              <a:rPr lang="en-US" altLang="zh-CN" dirty="0"/>
              <a:t>&lt;=</a:t>
            </a:r>
            <a:r>
              <a:rPr lang="en-US" altLang="zh-CN" dirty="0" err="1"/>
              <a:t>pix_x</a:t>
            </a:r>
            <a:r>
              <a:rPr lang="en-US" altLang="zh-CN" dirty="0"/>
              <a:t>) &amp;&amp; (</a:t>
            </a:r>
            <a:r>
              <a:rPr lang="en-US" altLang="zh-CN" dirty="0" err="1"/>
              <a:t>pix_x</a:t>
            </a:r>
            <a:r>
              <a:rPr lang="en-US" altLang="zh-CN" dirty="0"/>
              <a:t>&lt;=</a:t>
            </a:r>
            <a:r>
              <a:rPr lang="en-US" altLang="zh-CN" dirty="0" err="1"/>
              <a:t>ball_x_r</a:t>
            </a:r>
            <a:r>
              <a:rPr lang="en-US" altLang="zh-CN" dirty="0"/>
              <a:t>) &amp;&amp;  //</a:t>
            </a:r>
            <a:r>
              <a:rPr lang="zh-CN" altLang="en-US" dirty="0"/>
              <a:t>变量</a:t>
            </a:r>
          </a:p>
          <a:p>
            <a:r>
              <a:rPr lang="zh-CN" altLang="en-US" dirty="0"/>
              <a:t>                     </a:t>
            </a:r>
            <a:r>
              <a:rPr lang="en-US" altLang="zh-CN" dirty="0"/>
              <a:t>(</a:t>
            </a:r>
            <a:r>
              <a:rPr lang="en-US" altLang="zh-CN" dirty="0" err="1"/>
              <a:t>ball_y_t</a:t>
            </a:r>
            <a:r>
              <a:rPr lang="en-US" altLang="zh-CN" dirty="0"/>
              <a:t>&lt;=</a:t>
            </a:r>
            <a:r>
              <a:rPr lang="en-US" altLang="zh-CN" dirty="0" err="1"/>
              <a:t>pix_y</a:t>
            </a:r>
            <a:r>
              <a:rPr lang="en-US" altLang="zh-CN" dirty="0"/>
              <a:t>) &amp;&amp; (</a:t>
            </a:r>
            <a:r>
              <a:rPr lang="en-US" altLang="zh-CN" dirty="0" err="1"/>
              <a:t>pix_y</a:t>
            </a:r>
            <a:r>
              <a:rPr lang="en-US" altLang="zh-CN" dirty="0"/>
              <a:t>&lt;=</a:t>
            </a:r>
            <a:r>
              <a:rPr lang="en-US" altLang="zh-CN" dirty="0" err="1"/>
              <a:t>ball_y_b</a:t>
            </a:r>
            <a:r>
              <a:rPr lang="en-US" altLang="zh-CN" dirty="0"/>
              <a:t>)) &amp;  //</a:t>
            </a:r>
            <a:r>
              <a:rPr lang="zh-CN" altLang="en-US" dirty="0"/>
              <a:t>变量 </a:t>
            </a:r>
          </a:p>
          <a:p>
            <a:r>
              <a:rPr lang="zh-CN" altLang="en-US" dirty="0"/>
              <a:t>                     </a:t>
            </a:r>
            <a:r>
              <a:rPr lang="en-US" altLang="zh-CN" dirty="0" err="1"/>
              <a:t>rom_bit</a:t>
            </a:r>
            <a:r>
              <a:rPr lang="en-US" altLang="zh-CN" dirty="0"/>
              <a:t>;  // round ball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ball_r</a:t>
            </a:r>
            <a:r>
              <a:rPr lang="en-US" altLang="zh-CN" dirty="0"/>
              <a:t> = 4'b1111;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ball_g</a:t>
            </a:r>
            <a:r>
              <a:rPr lang="en-US" altLang="zh-CN" dirty="0"/>
              <a:t> = 4'b0000; // red</a:t>
            </a:r>
          </a:p>
          <a:p>
            <a:r>
              <a:rPr lang="en-US" altLang="zh-CN" dirty="0"/>
              <a:t>    assign </a:t>
            </a:r>
            <a:r>
              <a:rPr lang="en-US" altLang="zh-CN" dirty="0" err="1"/>
              <a:t>ball_b</a:t>
            </a:r>
            <a:r>
              <a:rPr lang="en-US" altLang="zh-CN" dirty="0"/>
              <a:t> = 4'b0000; // red     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always_comb</a:t>
            </a:r>
            <a:r>
              <a:rPr lang="en-US" altLang="zh-CN" dirty="0"/>
              <a:t>   // ===== </a:t>
            </a:r>
            <a:r>
              <a:rPr lang="en-US" altLang="zh-CN" dirty="0" err="1"/>
              <a:t>rgb</a:t>
            </a:r>
            <a:r>
              <a:rPr lang="en-US" altLang="zh-CN" dirty="0"/>
              <a:t> </a:t>
            </a:r>
            <a:r>
              <a:rPr lang="zh-CN" altLang="en-US" dirty="0"/>
              <a:t>输出 </a:t>
            </a:r>
            <a:r>
              <a:rPr lang="en-US" altLang="zh-CN" dirty="0"/>
              <a:t>======</a:t>
            </a:r>
          </a:p>
          <a:p>
            <a:r>
              <a:rPr lang="en-US" altLang="zh-CN" dirty="0"/>
              <a:t>        if (~</a:t>
            </a:r>
            <a:r>
              <a:rPr lang="en-US" altLang="zh-CN" dirty="0" err="1"/>
              <a:t>videoOn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4'b0000; // blank</a:t>
            </a:r>
          </a:p>
          <a:p>
            <a:r>
              <a:rPr lang="en-US" altLang="zh-CN" dirty="0"/>
              <a:t>            green = 4'b0000; // blank</a:t>
            </a:r>
          </a:p>
          <a:p>
            <a:r>
              <a:rPr lang="en-US" altLang="zh-CN" dirty="0"/>
              <a:t>            blue  = 4'b0000; // blank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wallOn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wall_r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wall_g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wall_b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ballOn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ball_r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ball_g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ball_b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 if (</a:t>
            </a:r>
            <a:r>
              <a:rPr lang="en-US" altLang="zh-CN" dirty="0" err="1"/>
              <a:t>barOn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begin</a:t>
            </a:r>
          </a:p>
          <a:p>
            <a:r>
              <a:rPr lang="en-US" altLang="zh-CN" dirty="0"/>
              <a:t>            red   = </a:t>
            </a:r>
            <a:r>
              <a:rPr lang="en-US" altLang="zh-CN" dirty="0" err="1"/>
              <a:t>bar_r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green = </a:t>
            </a:r>
            <a:r>
              <a:rPr lang="en-US" altLang="zh-CN" dirty="0" err="1"/>
              <a:t>bar_g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blue  = </a:t>
            </a:r>
            <a:r>
              <a:rPr lang="en-US" altLang="zh-CN" dirty="0" err="1"/>
              <a:t>bar_b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begin // gray background</a:t>
            </a:r>
          </a:p>
          <a:p>
            <a:r>
              <a:rPr lang="en-US" altLang="zh-CN" dirty="0"/>
              <a:t>            red   = 4'b1110; </a:t>
            </a:r>
          </a:p>
          <a:p>
            <a:r>
              <a:rPr lang="en-US" altLang="zh-CN" dirty="0"/>
              <a:t>            green = 4'b1110; </a:t>
            </a:r>
          </a:p>
          <a:p>
            <a:r>
              <a:rPr lang="en-US" altLang="zh-CN" dirty="0"/>
              <a:t>            blue  = 4'b1110; </a:t>
            </a:r>
          </a:p>
          <a:p>
            <a:r>
              <a:rPr lang="en-US" altLang="zh-CN" dirty="0"/>
              <a:t>        end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358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pingpong_screen_move_Top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CLK100MHZ, BTND,  //</a:t>
            </a:r>
            <a:r>
              <a:rPr lang="zh-CN" altLang="en-US" dirty="0"/>
              <a:t>为了操作方便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input  logic BTNU, BTNC,       //</a:t>
            </a:r>
            <a:r>
              <a:rPr lang="zh-CN" altLang="en-US" dirty="0"/>
              <a:t>控制</a:t>
            </a:r>
            <a:r>
              <a:rPr lang="en-US" altLang="zh-CN" dirty="0"/>
              <a:t>Bar</a:t>
            </a:r>
            <a:r>
              <a:rPr lang="zh-CN" altLang="en-US" dirty="0"/>
              <a:t>上下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output logic VGA_HS, VGA_VS,</a:t>
            </a:r>
          </a:p>
          <a:p>
            <a:r>
              <a:rPr lang="en-US" altLang="zh-CN" dirty="0"/>
              <a:t>    output logic [3:0] VGA_R, VGA_G, VGA_B);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clk25MHz, clk60Hz, </a:t>
            </a:r>
            <a:r>
              <a:rPr lang="en-US" altLang="zh-CN" dirty="0" err="1"/>
              <a:t>videoOn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pixel_x</a:t>
            </a:r>
            <a:r>
              <a:rPr lang="en-US" altLang="zh-CN" dirty="0"/>
              <a:t>, </a:t>
            </a:r>
            <a:r>
              <a:rPr lang="en-US" altLang="zh-CN" dirty="0" err="1"/>
              <a:t>pixel_y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clkDiv</a:t>
            </a:r>
            <a:r>
              <a:rPr lang="en-US" altLang="zh-CN" dirty="0"/>
              <a:t> C1(.</a:t>
            </a:r>
            <a:r>
              <a:rPr lang="en-US" altLang="zh-CN" dirty="0" err="1"/>
              <a:t>clk</a:t>
            </a:r>
            <a:r>
              <a:rPr lang="en-US" altLang="zh-CN" dirty="0"/>
              <a:t>(CLK100MHZ), .</a:t>
            </a:r>
            <a:r>
              <a:rPr lang="en-US" altLang="zh-CN" dirty="0" err="1"/>
              <a:t>clr</a:t>
            </a:r>
            <a:r>
              <a:rPr lang="en-US" altLang="zh-CN" dirty="0"/>
              <a:t>(BTND), </a:t>
            </a:r>
          </a:p>
          <a:p>
            <a:r>
              <a:rPr lang="en-US" altLang="zh-CN" dirty="0"/>
              <a:t>              .clk25MHz(clk25MHz));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VGA640x480 V1(.</a:t>
            </a:r>
            <a:r>
              <a:rPr lang="en-US" altLang="zh-CN" dirty="0" err="1"/>
              <a:t>clk</a:t>
            </a:r>
            <a:r>
              <a:rPr lang="en-US" altLang="zh-CN" dirty="0"/>
              <a:t>(clk25MHz), .</a:t>
            </a:r>
            <a:r>
              <a:rPr lang="en-US" altLang="zh-CN" dirty="0" err="1"/>
              <a:t>clr</a:t>
            </a:r>
            <a:r>
              <a:rPr lang="en-US" altLang="zh-CN" dirty="0"/>
              <a:t>(BTND),  // Input</a:t>
            </a:r>
          </a:p>
          <a:p>
            <a:r>
              <a:rPr lang="en-US" altLang="zh-CN" dirty="0"/>
              <a:t>        .</a:t>
            </a:r>
            <a:r>
              <a:rPr lang="en-US" altLang="zh-CN" dirty="0" err="1"/>
              <a:t>hSync</a:t>
            </a:r>
            <a:r>
              <a:rPr lang="en-US" altLang="zh-CN" dirty="0"/>
              <a:t>(VGA_HS),   .</a:t>
            </a:r>
            <a:r>
              <a:rPr lang="en-US" altLang="zh-CN" dirty="0" err="1"/>
              <a:t>vSync</a:t>
            </a:r>
            <a:r>
              <a:rPr lang="en-US" altLang="zh-CN" dirty="0"/>
              <a:t>(VGA_VS),      // Output ***</a:t>
            </a:r>
          </a:p>
          <a:p>
            <a:r>
              <a:rPr lang="en-US" altLang="zh-CN" dirty="0"/>
              <a:t>        .</a:t>
            </a:r>
            <a:r>
              <a:rPr lang="en-US" altLang="zh-CN" dirty="0" err="1"/>
              <a:t>xPixel</a:t>
            </a:r>
            <a:r>
              <a:rPr lang="en-US" altLang="zh-CN" dirty="0"/>
              <a:t>(</a:t>
            </a:r>
            <a:r>
              <a:rPr lang="en-US" altLang="zh-CN" dirty="0" err="1"/>
              <a:t>pixel_x</a:t>
            </a:r>
            <a:r>
              <a:rPr lang="en-US" altLang="zh-CN" dirty="0"/>
              <a:t>), .</a:t>
            </a:r>
            <a:r>
              <a:rPr lang="en-US" altLang="zh-CN" dirty="0" err="1"/>
              <a:t>yPixel</a:t>
            </a:r>
            <a:r>
              <a:rPr lang="en-US" altLang="zh-CN" dirty="0"/>
              <a:t>(</a:t>
            </a:r>
            <a:r>
              <a:rPr lang="en-US" altLang="zh-CN" dirty="0" err="1"/>
              <a:t>pixel_y</a:t>
            </a:r>
            <a:r>
              <a:rPr lang="en-US" altLang="zh-CN" dirty="0"/>
              <a:t>),    // Output</a:t>
            </a:r>
          </a:p>
          <a:p>
            <a:r>
              <a:rPr lang="en-US" altLang="zh-CN" dirty="0"/>
              <a:t>        .displayOn(</a:t>
            </a:r>
            <a:r>
              <a:rPr lang="en-US" altLang="zh-CN" dirty="0" err="1"/>
              <a:t>videoOn</a:t>
            </a:r>
            <a:r>
              <a:rPr lang="en-US" altLang="zh-CN" dirty="0"/>
              <a:t>));                  // Output    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clk60Hz C2(.</a:t>
            </a:r>
            <a:r>
              <a:rPr lang="en-US" altLang="zh-CN" dirty="0" err="1"/>
              <a:t>clk</a:t>
            </a:r>
            <a:r>
              <a:rPr lang="en-US" altLang="zh-CN" dirty="0"/>
              <a:t>(CLK100MHZ), .</a:t>
            </a:r>
            <a:r>
              <a:rPr lang="en-US" altLang="zh-CN" dirty="0" err="1"/>
              <a:t>clr</a:t>
            </a:r>
            <a:r>
              <a:rPr lang="en-US" altLang="zh-CN" dirty="0"/>
              <a:t>(BTND), .clk60Hz(clk60Hz));   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pingpong_screen_move</a:t>
            </a:r>
            <a:r>
              <a:rPr lang="en-US" altLang="zh-CN" dirty="0"/>
              <a:t> P1(.</a:t>
            </a:r>
            <a:r>
              <a:rPr lang="en-US" altLang="zh-CN" dirty="0" err="1"/>
              <a:t>clk</a:t>
            </a:r>
            <a:r>
              <a:rPr lang="en-US" altLang="zh-CN" dirty="0"/>
              <a:t>(clk60Hz), .reset(BTND),</a:t>
            </a:r>
          </a:p>
          <a:p>
            <a:r>
              <a:rPr lang="en-US" altLang="zh-CN" dirty="0"/>
              <a:t>                            .</a:t>
            </a:r>
            <a:r>
              <a:rPr lang="en-US" altLang="zh-CN" dirty="0" err="1"/>
              <a:t>btnUp</a:t>
            </a:r>
            <a:r>
              <a:rPr lang="en-US" altLang="zh-CN" dirty="0"/>
              <a:t>(BTNU), .</a:t>
            </a:r>
            <a:r>
              <a:rPr lang="en-US" altLang="zh-CN" dirty="0" err="1"/>
              <a:t>btnDown</a:t>
            </a:r>
            <a:r>
              <a:rPr lang="en-US" altLang="zh-CN" dirty="0"/>
              <a:t>(BTNC),</a:t>
            </a:r>
          </a:p>
          <a:p>
            <a:r>
              <a:rPr lang="en-US" altLang="zh-CN" dirty="0"/>
              <a:t>                            .</a:t>
            </a:r>
            <a:r>
              <a:rPr lang="en-US" altLang="zh-CN" dirty="0" err="1"/>
              <a:t>videoOn</a:t>
            </a:r>
            <a:r>
              <a:rPr lang="en-US" altLang="zh-CN" dirty="0"/>
              <a:t>(</a:t>
            </a:r>
            <a:r>
              <a:rPr lang="en-US" altLang="zh-CN" dirty="0" err="1"/>
              <a:t>videoOn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         .</a:t>
            </a:r>
            <a:r>
              <a:rPr lang="en-US" altLang="zh-CN" dirty="0" err="1"/>
              <a:t>pix_x</a:t>
            </a:r>
            <a:r>
              <a:rPr lang="en-US" altLang="zh-CN" dirty="0"/>
              <a:t>(</a:t>
            </a:r>
            <a:r>
              <a:rPr lang="en-US" altLang="zh-CN" dirty="0" err="1"/>
              <a:t>pixel_x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         .</a:t>
            </a:r>
            <a:r>
              <a:rPr lang="en-US" altLang="zh-CN" dirty="0" err="1"/>
              <a:t>pix_y</a:t>
            </a:r>
            <a:r>
              <a:rPr lang="en-US" altLang="zh-CN" dirty="0"/>
              <a:t>(</a:t>
            </a:r>
            <a:r>
              <a:rPr lang="en-US" altLang="zh-CN" dirty="0" err="1"/>
              <a:t>pixel_y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         .red(VGA_R),     // Output ***</a:t>
            </a:r>
          </a:p>
          <a:p>
            <a:r>
              <a:rPr lang="en-US" altLang="zh-CN" dirty="0"/>
              <a:t>                            .green(VGA_G),   // Output ***</a:t>
            </a:r>
          </a:p>
          <a:p>
            <a:r>
              <a:rPr lang="en-US" altLang="zh-CN" dirty="0"/>
              <a:t>                            .blue(VGA_B));   // Output ***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7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Things that can be done in stages or have a regular set pattern are great for FPGAs.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72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## Clock signal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E3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CLK100MHZ }]; #IO_L12P_T1_MRCC_35 Sch=clk100mhz</a:t>
            </a:r>
          </a:p>
          <a:p>
            <a:r>
              <a:rPr lang="en-US" altLang="zh-CN" dirty="0" err="1"/>
              <a:t>create_clock</a:t>
            </a:r>
            <a:r>
              <a:rPr lang="en-US" altLang="zh-CN" dirty="0"/>
              <a:t> -add -name </a:t>
            </a:r>
            <a:r>
              <a:rPr lang="en-US" altLang="zh-CN" dirty="0" err="1"/>
              <a:t>sys_clk_pin</a:t>
            </a:r>
            <a:r>
              <a:rPr lang="en-US" altLang="zh-CN" dirty="0"/>
              <a:t> -period 10.00 -waveform {0 5} [</a:t>
            </a:r>
            <a:r>
              <a:rPr lang="en-US" altLang="zh-CN" dirty="0" err="1"/>
              <a:t>get_ports</a:t>
            </a:r>
            <a:r>
              <a:rPr lang="en-US" altLang="zh-CN" dirty="0"/>
              <a:t> {CLK100MHZ}];</a:t>
            </a:r>
          </a:p>
          <a:p>
            <a:endParaRPr lang="en-US" altLang="zh-CN" dirty="0"/>
          </a:p>
          <a:p>
            <a:r>
              <a:rPr lang="en-US" altLang="zh-CN" dirty="0"/>
              <a:t>##Buttons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N17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BTNC }]; #IO_L9P_T1_DQS_14 Sch=</a:t>
            </a:r>
            <a:r>
              <a:rPr lang="en-US" altLang="zh-CN" dirty="0" err="1"/>
              <a:t>btnc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##VGA Connector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A3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VGA_R[0] }]; #IO_L8N_T1_AD14N_35 Sch=</a:t>
            </a:r>
            <a:r>
              <a:rPr lang="en-US" altLang="zh-CN" dirty="0" err="1"/>
              <a:t>vga_r</a:t>
            </a:r>
            <a:r>
              <a:rPr lang="en-US" altLang="zh-CN" dirty="0"/>
              <a:t>[0]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B4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VGA_R[1] }]; #IO_L7N_T1_AD6N_35 Sch=</a:t>
            </a:r>
            <a:r>
              <a:rPr lang="en-US" altLang="zh-CN" dirty="0" err="1"/>
              <a:t>vga_r</a:t>
            </a:r>
            <a:r>
              <a:rPr lang="en-US" altLang="zh-CN" dirty="0"/>
              <a:t>[1]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C5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VGA_R[2] }]; #IO_L1N_T0_AD4N_35 Sch=</a:t>
            </a:r>
            <a:r>
              <a:rPr lang="en-US" altLang="zh-CN" dirty="0" err="1"/>
              <a:t>vga_r</a:t>
            </a:r>
            <a:r>
              <a:rPr lang="en-US" altLang="zh-CN" dirty="0"/>
              <a:t>[2]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A4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VGA_R[3] }]; #IO_L8P_T1_AD14P_35 Sch=</a:t>
            </a:r>
            <a:r>
              <a:rPr lang="en-US" altLang="zh-CN" dirty="0" err="1"/>
              <a:t>vga_r</a:t>
            </a:r>
            <a:r>
              <a:rPr lang="en-US" altLang="zh-CN" dirty="0"/>
              <a:t>[3]</a:t>
            </a:r>
          </a:p>
          <a:p>
            <a:endParaRPr lang="en-US" altLang="zh-CN" dirty="0"/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C6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VGA_G[0] }]; #IO_L1P_T0_AD4P_35 Sch=</a:t>
            </a:r>
            <a:r>
              <a:rPr lang="en-US" altLang="zh-CN" dirty="0" err="1"/>
              <a:t>vga_g</a:t>
            </a:r>
            <a:r>
              <a:rPr lang="en-US" altLang="zh-CN" dirty="0"/>
              <a:t>[0]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A5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VGA_G[1] }]; #IO_L3N_T0_DQS_AD5N_35 Sch=</a:t>
            </a:r>
            <a:r>
              <a:rPr lang="en-US" altLang="zh-CN" dirty="0" err="1"/>
              <a:t>vga_g</a:t>
            </a:r>
            <a:r>
              <a:rPr lang="en-US" altLang="zh-CN" dirty="0"/>
              <a:t>[1]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B6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VGA_G[2] }]; #IO_L2N_T0_AD12N_35 Sch=</a:t>
            </a:r>
            <a:r>
              <a:rPr lang="en-US" altLang="zh-CN" dirty="0" err="1"/>
              <a:t>vga_g</a:t>
            </a:r>
            <a:r>
              <a:rPr lang="en-US" altLang="zh-CN" dirty="0"/>
              <a:t>[2]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A6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VGA_G[3] }]; #IO_L3P_T0_DQS_AD5P_35 Sch=</a:t>
            </a:r>
            <a:r>
              <a:rPr lang="en-US" altLang="zh-CN" dirty="0" err="1"/>
              <a:t>vga_g</a:t>
            </a:r>
            <a:r>
              <a:rPr lang="en-US" altLang="zh-CN" dirty="0"/>
              <a:t>[3]</a:t>
            </a:r>
          </a:p>
          <a:p>
            <a:endParaRPr lang="en-US" altLang="zh-CN" dirty="0"/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B7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VGA_B[0] }]; #IO_L2P_T0_AD12P_35 Sch=</a:t>
            </a:r>
            <a:r>
              <a:rPr lang="en-US" altLang="zh-CN" dirty="0" err="1"/>
              <a:t>vga_b</a:t>
            </a:r>
            <a:r>
              <a:rPr lang="en-US" altLang="zh-CN" dirty="0"/>
              <a:t>[0]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C7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VGA_B[1] }]; #IO_L4N_T0_35 Sch=</a:t>
            </a:r>
            <a:r>
              <a:rPr lang="en-US" altLang="zh-CN" dirty="0" err="1"/>
              <a:t>vga_b</a:t>
            </a:r>
            <a:r>
              <a:rPr lang="en-US" altLang="zh-CN" dirty="0"/>
              <a:t>[1]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D7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VGA_B[2] }]; #IO_L6N_T0_VREF_35 Sch=</a:t>
            </a:r>
            <a:r>
              <a:rPr lang="en-US" altLang="zh-CN" dirty="0" err="1"/>
              <a:t>vga_b</a:t>
            </a:r>
            <a:r>
              <a:rPr lang="en-US" altLang="zh-CN" dirty="0"/>
              <a:t>[2]</a:t>
            </a:r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D8 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VGA_B[3] }]; #IO_L4P_T0_35 Sch=</a:t>
            </a:r>
            <a:r>
              <a:rPr lang="en-US" altLang="zh-CN" dirty="0" err="1"/>
              <a:t>vga_b</a:t>
            </a:r>
            <a:r>
              <a:rPr lang="en-US" altLang="zh-CN" dirty="0"/>
              <a:t>[3]</a:t>
            </a:r>
          </a:p>
          <a:p>
            <a:endParaRPr lang="en-US" altLang="zh-CN" dirty="0"/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B11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VGA_HS }]; #IO_L4P_T0_15 Sch=</a:t>
            </a:r>
            <a:r>
              <a:rPr lang="en-US" altLang="zh-CN" dirty="0" err="1"/>
              <a:t>vga_hs</a:t>
            </a:r>
            <a:endParaRPr lang="en-US" altLang="zh-CN" dirty="0"/>
          </a:p>
          <a:p>
            <a:r>
              <a:rPr lang="en-US" altLang="zh-CN" dirty="0" err="1"/>
              <a:t>set_property</a:t>
            </a:r>
            <a:r>
              <a:rPr lang="en-US" altLang="zh-CN" dirty="0"/>
              <a:t> -</a:t>
            </a:r>
            <a:r>
              <a:rPr lang="en-US" altLang="zh-CN" dirty="0" err="1"/>
              <a:t>dict</a:t>
            </a:r>
            <a:r>
              <a:rPr lang="en-US" altLang="zh-CN" dirty="0"/>
              <a:t> { PACKAGE_PIN B12   IOSTANDARD LVCMOS33 } [</a:t>
            </a:r>
            <a:r>
              <a:rPr lang="en-US" altLang="zh-CN" dirty="0" err="1"/>
              <a:t>get_ports</a:t>
            </a:r>
            <a:r>
              <a:rPr lang="en-US" altLang="zh-CN" dirty="0"/>
              <a:t> { VGA_VS }]; #IO_L3N_T0_DQS_AD1N_15 Sch=</a:t>
            </a:r>
            <a:r>
              <a:rPr lang="en-US" altLang="zh-CN" dirty="0" err="1"/>
              <a:t>vga_vs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07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29</a:t>
            </a:r>
            <a:r>
              <a:rPr lang="zh-CN" altLang="en-US" dirty="0"/>
              <a:t>行？</a:t>
            </a:r>
            <a:r>
              <a:rPr lang="en-US" altLang="zh-CN" dirty="0"/>
              <a:t>33</a:t>
            </a:r>
            <a:r>
              <a:rPr lang="zh-CN" altLang="en-US" dirty="0"/>
              <a:t>行？根据</a:t>
            </a:r>
            <a:r>
              <a:rPr lang="en-US" altLang="zh-CN" dirty="0"/>
              <a:t>NEXYS4 DDR</a:t>
            </a:r>
            <a:r>
              <a:rPr lang="zh-CN" altLang="en-US" dirty="0"/>
              <a:t>电子文档，选择</a:t>
            </a:r>
            <a:r>
              <a:rPr lang="en-US" altLang="zh-CN" dirty="0"/>
              <a:t>29</a:t>
            </a:r>
            <a:r>
              <a:rPr lang="zh-CN" altLang="en-US" dirty="0"/>
              <a:t>行！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）在每条水平扫描的末端，电子枪必须关闭一段时间（水平消隐间隔</a:t>
            </a:r>
            <a:r>
              <a:rPr lang="en-US" altLang="zh-CN" dirty="0"/>
              <a:t>retrace</a:t>
            </a:r>
            <a:r>
              <a:rPr lang="zh-CN" altLang="en-US" dirty="0"/>
              <a:t>），以便返回到下一条扫描的开头。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）所有扫描线完成后，电子枪必须再次关闭一段时间（垂直消隐间隔</a:t>
            </a:r>
            <a:r>
              <a:rPr lang="en-US" altLang="zh-CN" dirty="0"/>
              <a:t>retrace</a:t>
            </a:r>
            <a:r>
              <a:rPr lang="zh-CN" altLang="en-US" dirty="0"/>
              <a:t>），以便返回到屏幕左上角。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8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每行</a:t>
            </a:r>
            <a:r>
              <a:rPr lang="en-US" altLang="zh-CN" dirty="0"/>
              <a:t>640</a:t>
            </a:r>
            <a:r>
              <a:rPr lang="zh-CN" altLang="en-US" dirty="0"/>
              <a:t>个显示像素，加上隐藏不显示的像素，共计</a:t>
            </a:r>
            <a:r>
              <a:rPr lang="en-US" altLang="zh-CN" dirty="0"/>
              <a:t>800</a:t>
            </a:r>
            <a:r>
              <a:rPr lang="zh-CN" altLang="en-US" dirty="0"/>
              <a:t>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3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https://en.wikipedia.org/wiki/Video_Graphics_Array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80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`timescale 1ns / 1ps</a:t>
            </a:r>
          </a:p>
          <a:p>
            <a:r>
              <a:rPr lang="en-US" altLang="zh-CN" dirty="0"/>
              <a:t>module </a:t>
            </a:r>
            <a:r>
              <a:rPr lang="en-US" altLang="zh-CN" dirty="0" err="1"/>
              <a:t>VGA_Stripes_Sim</a:t>
            </a:r>
            <a:r>
              <a:rPr lang="en-US" altLang="zh-CN" dirty="0"/>
              <a:t>( );</a:t>
            </a:r>
          </a:p>
          <a:p>
            <a:r>
              <a:rPr lang="en-US" altLang="zh-CN" dirty="0"/>
              <a:t>    logic </a:t>
            </a:r>
            <a:r>
              <a:rPr lang="en-US" altLang="zh-CN" dirty="0" err="1"/>
              <a:t>mclk</a:t>
            </a:r>
            <a:r>
              <a:rPr lang="en-US" altLang="zh-CN" dirty="0"/>
              <a:t>, </a:t>
            </a:r>
            <a:r>
              <a:rPr lang="en-US" altLang="zh-CN" dirty="0" err="1"/>
              <a:t>clr</a:t>
            </a:r>
            <a:r>
              <a:rPr lang="en-US" altLang="zh-CN" dirty="0"/>
              <a:t>;    // </a:t>
            </a:r>
            <a:r>
              <a:rPr lang="zh-CN" altLang="en-US" dirty="0"/>
              <a:t>接口：激励信号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</a:t>
            </a:r>
            <a:r>
              <a:rPr lang="en-US" altLang="zh-CN" dirty="0" err="1"/>
              <a:t>hSync</a:t>
            </a:r>
            <a:r>
              <a:rPr lang="en-US" altLang="zh-CN" dirty="0"/>
              <a:t>, </a:t>
            </a:r>
            <a:r>
              <a:rPr lang="en-US" altLang="zh-CN" dirty="0" err="1"/>
              <a:t>vSync</a:t>
            </a:r>
            <a:r>
              <a:rPr lang="en-US" altLang="zh-CN" dirty="0"/>
              <a:t>; // </a:t>
            </a:r>
            <a:r>
              <a:rPr lang="zh-CN" altLang="en-US" dirty="0"/>
              <a:t>接口：输出信号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[3:0] Red, Green, Blue;</a:t>
            </a:r>
          </a:p>
          <a:p>
            <a:endParaRPr lang="en-US" altLang="zh-CN" dirty="0"/>
          </a:p>
          <a:p>
            <a:r>
              <a:rPr lang="en-US" altLang="zh-CN" dirty="0"/>
              <a:t>    //</a:t>
            </a:r>
            <a:r>
              <a:rPr lang="zh-CN" altLang="en-US" dirty="0"/>
              <a:t>局部变量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logic clk25MHz, displayOn;</a:t>
            </a:r>
          </a:p>
          <a:p>
            <a:r>
              <a:rPr lang="en-US" altLang="zh-CN" dirty="0"/>
              <a:t>    logic [10:0] </a:t>
            </a:r>
            <a:r>
              <a:rPr lang="en-US" altLang="zh-CN" dirty="0" err="1"/>
              <a:t>hCounter</a:t>
            </a:r>
            <a:r>
              <a:rPr lang="en-US" altLang="zh-CN" dirty="0"/>
              <a:t>, </a:t>
            </a:r>
            <a:r>
              <a:rPr lang="en-US" altLang="zh-CN" dirty="0" err="1"/>
              <a:t>vCounter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always</a:t>
            </a:r>
          </a:p>
          <a:p>
            <a:r>
              <a:rPr lang="en-US" altLang="zh-CN" dirty="0"/>
              <a:t>    begin   // </a:t>
            </a:r>
            <a:r>
              <a:rPr lang="zh-CN" altLang="en-US" dirty="0"/>
              <a:t>产生时钟信号</a:t>
            </a:r>
          </a:p>
          <a:p>
            <a:r>
              <a:rPr lang="zh-CN" altLang="en-US" dirty="0"/>
              <a:t>        </a:t>
            </a:r>
            <a:r>
              <a:rPr lang="en-US" altLang="zh-CN" dirty="0" err="1"/>
              <a:t>mclk</a:t>
            </a:r>
            <a:r>
              <a:rPr lang="en-US" altLang="zh-CN" dirty="0"/>
              <a:t> = 0; #5; </a:t>
            </a:r>
            <a:r>
              <a:rPr lang="en-US" altLang="zh-CN" dirty="0" err="1"/>
              <a:t>mclk</a:t>
            </a:r>
            <a:r>
              <a:rPr lang="en-US" altLang="zh-CN" dirty="0"/>
              <a:t> = 1; #5;</a:t>
            </a:r>
          </a:p>
          <a:p>
            <a:r>
              <a:rPr lang="en-US" altLang="zh-CN" dirty="0"/>
              <a:t>    end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initial</a:t>
            </a:r>
          </a:p>
          <a:p>
            <a:r>
              <a:rPr lang="en-US" altLang="zh-CN" dirty="0"/>
              <a:t>    begin   // </a:t>
            </a:r>
            <a:r>
              <a:rPr lang="zh-CN" altLang="en-US" dirty="0"/>
              <a:t>提供初始激励信号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# 0; </a:t>
            </a:r>
            <a:r>
              <a:rPr lang="en-US" altLang="zh-CN" dirty="0" err="1"/>
              <a:t>clr</a:t>
            </a:r>
            <a:r>
              <a:rPr lang="en-US" altLang="zh-CN" dirty="0"/>
              <a:t> = 0;  #10; </a:t>
            </a:r>
            <a:r>
              <a:rPr lang="en-US" altLang="zh-CN" dirty="0" err="1"/>
              <a:t>clr</a:t>
            </a:r>
            <a:r>
              <a:rPr lang="en-US" altLang="zh-CN" dirty="0"/>
              <a:t> = 1;</a:t>
            </a:r>
          </a:p>
          <a:p>
            <a:r>
              <a:rPr lang="en-US" altLang="zh-CN" dirty="0"/>
              <a:t>        #10; </a:t>
            </a:r>
            <a:r>
              <a:rPr lang="en-US" altLang="zh-CN" dirty="0" err="1"/>
              <a:t>clr</a:t>
            </a:r>
            <a:r>
              <a:rPr lang="en-US" altLang="zh-CN" dirty="0"/>
              <a:t> = 0;  </a:t>
            </a:r>
            <a:r>
              <a:rPr lang="en-US" altLang="zh-CN" dirty="0" err="1"/>
              <a:t>hCounter</a:t>
            </a:r>
            <a:r>
              <a:rPr lang="en-US" altLang="zh-CN" dirty="0"/>
              <a:t> = 0;  </a:t>
            </a:r>
            <a:r>
              <a:rPr lang="en-US" altLang="zh-CN" dirty="0" err="1"/>
              <a:t>vCounter</a:t>
            </a:r>
            <a:r>
              <a:rPr lang="en-US" altLang="zh-CN" dirty="0"/>
              <a:t> = 0;      </a:t>
            </a:r>
          </a:p>
          <a:p>
            <a:r>
              <a:rPr lang="en-US" altLang="zh-CN" dirty="0"/>
              <a:t>    end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// </a:t>
            </a:r>
            <a:r>
              <a:rPr lang="zh-CN" altLang="en-US" dirty="0"/>
              <a:t>实例化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clkDiv</a:t>
            </a:r>
            <a:r>
              <a:rPr lang="en-US" altLang="zh-CN" dirty="0"/>
              <a:t> C1(.</a:t>
            </a:r>
            <a:r>
              <a:rPr lang="en-US" altLang="zh-CN" dirty="0" err="1"/>
              <a:t>clk</a:t>
            </a:r>
            <a:r>
              <a:rPr lang="en-US" altLang="zh-CN" dirty="0"/>
              <a:t>(</a:t>
            </a:r>
            <a:r>
              <a:rPr lang="en-US" altLang="zh-CN" dirty="0" err="1"/>
              <a:t>mclk</a:t>
            </a:r>
            <a:r>
              <a:rPr lang="en-US" altLang="zh-CN" dirty="0"/>
              <a:t>), .</a:t>
            </a:r>
            <a:r>
              <a:rPr lang="en-US" altLang="zh-CN" dirty="0" err="1"/>
              <a:t>clr</a:t>
            </a:r>
            <a:r>
              <a:rPr lang="en-US" altLang="zh-CN" dirty="0"/>
              <a:t>(</a:t>
            </a:r>
            <a:r>
              <a:rPr lang="en-US" altLang="zh-CN" dirty="0" err="1"/>
              <a:t>clr</a:t>
            </a:r>
            <a:r>
              <a:rPr lang="en-US" altLang="zh-CN" dirty="0"/>
              <a:t>), .clk25MHz(clk25MHz));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VGA640x480 V1(.</a:t>
            </a:r>
            <a:r>
              <a:rPr lang="en-US" altLang="zh-CN" dirty="0" err="1"/>
              <a:t>clk</a:t>
            </a:r>
            <a:r>
              <a:rPr lang="en-US" altLang="zh-CN" dirty="0"/>
              <a:t>(clk25MHz), .</a:t>
            </a:r>
            <a:r>
              <a:rPr lang="en-US" altLang="zh-CN" dirty="0" err="1"/>
              <a:t>clr</a:t>
            </a:r>
            <a:r>
              <a:rPr lang="en-US" altLang="zh-CN" dirty="0"/>
              <a:t>(</a:t>
            </a:r>
            <a:r>
              <a:rPr lang="en-US" altLang="zh-CN" dirty="0" err="1"/>
              <a:t>clr</a:t>
            </a:r>
            <a:r>
              <a:rPr lang="en-US" altLang="zh-CN" dirty="0"/>
              <a:t>),               // Input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hSync</a:t>
            </a:r>
            <a:r>
              <a:rPr lang="en-US" altLang="zh-CN" dirty="0"/>
              <a:t>(</a:t>
            </a:r>
            <a:r>
              <a:rPr lang="en-US" altLang="zh-CN" dirty="0" err="1"/>
              <a:t>hSync</a:t>
            </a:r>
            <a:r>
              <a:rPr lang="en-US" altLang="zh-CN" dirty="0"/>
              <a:t>), .</a:t>
            </a:r>
            <a:r>
              <a:rPr lang="en-US" altLang="zh-CN" dirty="0" err="1"/>
              <a:t>vSync</a:t>
            </a:r>
            <a:r>
              <a:rPr lang="en-US" altLang="zh-CN" dirty="0"/>
              <a:t>(</a:t>
            </a:r>
            <a:r>
              <a:rPr lang="en-US" altLang="zh-CN" dirty="0" err="1"/>
              <a:t>vSync</a:t>
            </a:r>
            <a:r>
              <a:rPr lang="en-US" altLang="zh-CN" dirty="0"/>
              <a:t>),            // Output ***</a:t>
            </a:r>
          </a:p>
          <a:p>
            <a:r>
              <a:rPr lang="en-US" altLang="zh-CN" dirty="0"/>
              <a:t>                  .</a:t>
            </a:r>
            <a:r>
              <a:rPr lang="en-US" altLang="zh-CN" dirty="0" err="1"/>
              <a:t>hCounter</a:t>
            </a:r>
            <a:r>
              <a:rPr lang="en-US" altLang="zh-CN" dirty="0"/>
              <a:t>(</a:t>
            </a:r>
            <a:r>
              <a:rPr lang="en-US" altLang="zh-CN" dirty="0" err="1"/>
              <a:t>hCounter</a:t>
            </a:r>
            <a:r>
              <a:rPr lang="en-US" altLang="zh-CN" dirty="0"/>
              <a:t>), .</a:t>
            </a:r>
            <a:r>
              <a:rPr lang="en-US" altLang="zh-CN" dirty="0" err="1"/>
              <a:t>vCounter</a:t>
            </a:r>
            <a:r>
              <a:rPr lang="en-US" altLang="zh-CN" dirty="0"/>
              <a:t>(</a:t>
            </a:r>
            <a:r>
              <a:rPr lang="en-US" altLang="zh-CN" dirty="0" err="1"/>
              <a:t>vCounter</a:t>
            </a:r>
            <a:r>
              <a:rPr lang="en-US" altLang="zh-CN" dirty="0"/>
              <a:t>),// Output </a:t>
            </a:r>
          </a:p>
          <a:p>
            <a:r>
              <a:rPr lang="en-US" altLang="zh-CN" dirty="0"/>
              <a:t>                  .displayOn(displayOn));                  // Output</a:t>
            </a:r>
          </a:p>
          <a:p>
            <a:r>
              <a:rPr lang="en-US" altLang="zh-CN" dirty="0"/>
              <a:t>      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VGA_Stripes</a:t>
            </a:r>
            <a:r>
              <a:rPr lang="en-US" altLang="zh-CN" dirty="0"/>
              <a:t> VS(.displayOn(displayOn), .</a:t>
            </a:r>
            <a:r>
              <a:rPr lang="en-US" altLang="zh-CN" dirty="0" err="1"/>
              <a:t>hCounter</a:t>
            </a:r>
            <a:r>
              <a:rPr lang="en-US" altLang="zh-CN" dirty="0"/>
              <a:t>(</a:t>
            </a:r>
            <a:r>
              <a:rPr lang="en-US" altLang="zh-CN" dirty="0" err="1"/>
              <a:t>hCounter</a:t>
            </a:r>
            <a:r>
              <a:rPr lang="en-US" altLang="zh-CN" dirty="0"/>
              <a:t>), .</a:t>
            </a:r>
            <a:r>
              <a:rPr lang="en-US" altLang="zh-CN" dirty="0" err="1"/>
              <a:t>vCounter</a:t>
            </a:r>
            <a:r>
              <a:rPr lang="en-US" altLang="zh-CN" dirty="0"/>
              <a:t>(</a:t>
            </a:r>
            <a:r>
              <a:rPr lang="en-US" altLang="zh-CN" dirty="0" err="1"/>
              <a:t>vCounter</a:t>
            </a:r>
            <a:r>
              <a:rPr lang="en-US" altLang="zh-CN" dirty="0"/>
              <a:t>), </a:t>
            </a:r>
          </a:p>
          <a:p>
            <a:r>
              <a:rPr lang="en-US" altLang="zh-CN" dirty="0"/>
              <a:t>                   .red(Red), .green(Green), .blue(Blue) ); // Output ***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094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// </a:t>
            </a:r>
            <a:r>
              <a:rPr lang="zh-CN" altLang="en-US" dirty="0"/>
              <a:t>时钟分频程序</a:t>
            </a:r>
            <a:r>
              <a:rPr lang="en-US" altLang="zh-CN" dirty="0"/>
              <a:t>: </a:t>
            </a:r>
            <a:r>
              <a:rPr lang="zh-CN" altLang="en-US" dirty="0"/>
              <a:t>用计数器实现</a:t>
            </a:r>
          </a:p>
          <a:p>
            <a:r>
              <a:rPr lang="en-US" altLang="zh-CN" dirty="0"/>
              <a:t>module </a:t>
            </a:r>
            <a:r>
              <a:rPr lang="en-US" altLang="zh-CN" dirty="0" err="1"/>
              <a:t>clkDiv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 logic </a:t>
            </a:r>
            <a:r>
              <a:rPr lang="en-US" altLang="zh-CN" dirty="0" err="1"/>
              <a:t>clk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 logic </a:t>
            </a:r>
            <a:r>
              <a:rPr lang="en-US" altLang="zh-CN" dirty="0" err="1"/>
              <a:t>clr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output logic clk25MHz 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[1:0] q;  //reg</a:t>
            </a:r>
          </a:p>
          <a:p>
            <a:r>
              <a:rPr lang="en-US" altLang="zh-CN" dirty="0"/>
              <a:t>    // 2-bit counter</a:t>
            </a:r>
          </a:p>
          <a:p>
            <a:r>
              <a:rPr lang="en-US" altLang="zh-CN" dirty="0"/>
              <a:t>    always @(posedge </a:t>
            </a:r>
            <a:r>
              <a:rPr lang="en-US" altLang="zh-CN" dirty="0" err="1"/>
              <a:t>clk</a:t>
            </a:r>
            <a:r>
              <a:rPr lang="en-US" altLang="zh-CN" dirty="0"/>
              <a:t>, </a:t>
            </a:r>
            <a:r>
              <a:rPr lang="en-US" altLang="zh-CN" dirty="0" err="1"/>
              <a:t>posedge</a:t>
            </a:r>
            <a:r>
              <a:rPr lang="en-US" altLang="zh-CN" dirty="0"/>
              <a:t> </a:t>
            </a:r>
            <a:r>
              <a:rPr lang="en-US" altLang="zh-CN" dirty="0" err="1"/>
              <a:t>clr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if(</a:t>
            </a:r>
            <a:r>
              <a:rPr lang="en-US" altLang="zh-CN" dirty="0" err="1"/>
              <a:t>clr</a:t>
            </a:r>
            <a:r>
              <a:rPr lang="en-US" altLang="zh-CN" dirty="0"/>
              <a:t>==1) q &lt;= 0;</a:t>
            </a:r>
          </a:p>
          <a:p>
            <a:r>
              <a:rPr lang="en-US" altLang="zh-CN" dirty="0"/>
              <a:t>        else       q &lt;= q + 1;</a:t>
            </a:r>
          </a:p>
          <a:p>
            <a:endParaRPr lang="en-US" altLang="zh-CN" dirty="0"/>
          </a:p>
          <a:p>
            <a:r>
              <a:rPr lang="en-US" altLang="zh-CN" dirty="0"/>
              <a:t>    assign clk25MHz = q[1]; // 100/4=25MHz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07001-0931-41E4-8BBA-EA573262DE6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731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FCDAA-2D1B-433A-B718-E61AEA66A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7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E1EA865B-783A-4B22-84FA-8644A89F0F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4" y="6047439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BE3214DF-B774-437C-B034-6CA8DA88CB1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6626" r="5043" b="2772"/>
          <a:stretch/>
        </p:blipFill>
        <p:spPr bwMode="auto">
          <a:xfrm>
            <a:off x="11176447" y="5987212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604DCE-79EF-456A-AF80-E4707BBE43A1}"/>
              </a:ext>
            </a:extLst>
          </p:cNvPr>
          <p:cNvSpPr txBox="1"/>
          <p:nvPr userDrawn="1"/>
        </p:nvSpPr>
        <p:spPr>
          <a:xfrm>
            <a:off x="1954074" y="6194617"/>
            <a:ext cx="2206992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xgsun@fudan.edu.cn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Sam2013\Desktop\孙晓光.png">
            <a:extLst>
              <a:ext uri="{FF2B5EF4-FFF2-40B4-BE49-F238E27FC236}">
                <a16:creationId xmlns:a16="http://schemas.microsoft.com/office/drawing/2014/main" id="{F47FF7A8-22E0-4652-9C9A-498424AC35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6155585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01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8A787-ED7A-48FC-9C88-6B2BD5C6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anchor="ctr">
            <a:normAutofit/>
          </a:bodyPr>
          <a:lstStyle>
            <a:lvl1pPr algn="ctr">
              <a:defRPr sz="4000" spc="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8BC302-1D71-4D67-A551-FDF3B283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194" y="6356350"/>
            <a:ext cx="2703930" cy="365125"/>
          </a:xfrm>
        </p:spPr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20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8A787-ED7A-48FC-9C88-6B2BD5C6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3433"/>
            <a:ext cx="12192000" cy="900000"/>
          </a:xfrm>
          <a:noFill/>
        </p:spPr>
        <p:txBody>
          <a:bodyPr anchor="ctr">
            <a:normAutofit/>
          </a:bodyPr>
          <a:lstStyle>
            <a:lvl1pPr algn="ctr">
              <a:defRPr sz="4000" spc="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8BC302-1D71-4D67-A551-FDF3B283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113915" cy="365125"/>
          </a:xfrm>
        </p:spPr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2185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206276-4FFD-4E39-BBBF-112CD441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025F7-E6A7-418A-85B4-1462608A7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8A0483-45CC-4382-8F96-EAD3AC0A1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FD9AC-6A17-4C16-A6AB-53279DACA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7E5F65-E253-42BE-824F-471D4A126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DE380-77F7-451E-A544-3E1BC4DAB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4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hyperlink" Target="https://www.amazon.com/Make-Turning-Software-Hardware-Projects/dp/145718785X/ref=sr_1_1?crid=1RSZZJEX1ZEOT&amp;keywords=Make+FPGAs+Turning+Software+into+Hardware+with+Eight+Fun+and+Easy&amp;qid=1643644778&amp;s=books&amp;sprefix=make+fpgas+turning+software+into+hardware+with+eight+fun+and+easy%2Cstripbooks%2C879&amp;sr=1-1" TargetMode="External"/><Relationship Id="rId12" Type="http://schemas.openxmlformats.org/officeDocument/2006/relationships/hyperlink" Target="https://academic.csuohio.edu/chu_p/rtl/index.html" TargetMode="External"/><Relationship Id="rId2" Type="http://schemas.openxmlformats.org/officeDocument/2006/relationships/hyperlink" Target="https://www.amazon.com/Learning-FPGAs-Digital-Design-Beginners/dp/1491965495/ref=sr_1_1?crid=398O1BW8E3JVE&amp;keywords=Learning+FPGAs+digital+design+for+beginners+with+Mojo&amp;qid=1643644969&amp;s=books&amp;sprefix=learning+fpgas+digital+design+for+beginners+with+mojo%2Cstripbooks%2C630&amp;sr=1-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hyperlink" Target="https://www.amazon.com/Verilog-Example-Concise-Introduction-Design/dp/0983497303/ref=dp_fod_2?pd_rd_i=0983497303&amp;psc=1" TargetMode="External"/><Relationship Id="rId15" Type="http://schemas.openxmlformats.org/officeDocument/2006/relationships/image" Target="../media/image83.png"/><Relationship Id="rId10" Type="http://schemas.openxmlformats.org/officeDocument/2006/relationships/image" Target="../media/image80.png"/><Relationship Id="rId4" Type="http://schemas.openxmlformats.org/officeDocument/2006/relationships/image" Target="../media/image77.jpeg"/><Relationship Id="rId9" Type="http://schemas.openxmlformats.org/officeDocument/2006/relationships/hyperlink" Target="https://www.amazon.com/Programming-FPGAs-Getting-Started-Verilog/dp/125964376X/ref=pd_bxgy_img_1/141-9927384-6752555?pd_rd_w=wesXz&amp;pf_rd_p=6b3eefea-7b16-43e9-bc45-2e332cbf99da&amp;pf_rd_r=P6V960MWSY50ZPV021SR&amp;pd_rd_r=9d3a2ee8-fbb6-40a0-ab74-6a0ec493f891&amp;pd_rd_wg=2BzmE&amp;pd_rd_i=125964376X&amp;psc=1" TargetMode="External"/><Relationship Id="rId14" Type="http://schemas.openxmlformats.org/officeDocument/2006/relationships/hyperlink" Target="https://www.amazon.com/Designing-Video-Game-Hardware-Verilog-ebook/dp/B07LD48CTV/ref=sr_1_1_sspa?crid=2GE3TRYUXRZ62&amp;keywords=DESIGNING+VIDEO+GAME+HARDWARE+IN+VERILOG&amp;qid=1643644046&amp;s=books&amp;sprefix=designing+video+game+hardware+in+verilog%2Cstripbooks%2C282&amp;sr=1-1-spons&amp;psc=1&amp;spLa=ZW5jcnlwdGVkUXVhbGlmaWVyPUFOQkVVRDhEWkxWWUYmZW5jcnlwdGVkSWQ9QTA2MjkwMDQxRkxMTzVSUkVEUFBNJmVuY3J5cHRlZEFkSWQ9QTA1ODY0NDUyQkhWVVc0UDkxUzkzJndpZGdldE5hbWU9c3BfYXRmJmFjdGlvbj1jbGlja1JlZGlyZWN0JmRvTm90TG9nQ2xpY2s9dHJ1ZQ==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8C962C68-8AFB-40D4-8419-156F12A20213}"/>
              </a:ext>
            </a:extLst>
          </p:cNvPr>
          <p:cNvSpPr txBox="1">
            <a:spLocks/>
          </p:cNvSpPr>
          <p:nvPr/>
        </p:nvSpPr>
        <p:spPr>
          <a:xfrm>
            <a:off x="0" y="108655"/>
            <a:ext cx="12192000" cy="1307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pc="600" dirty="0">
                <a:ea typeface="微软雅黑" panose="020B0503020204020204" pitchFamily="34" charset="-122"/>
              </a:rPr>
              <a:t>基于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FPG</a:t>
            </a:r>
            <a:r>
              <a:rPr lang="en-US" altLang="zh-CN" b="1" spc="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pc="600" dirty="0">
                <a:ea typeface="微软雅黑" panose="020B0503020204020204" pitchFamily="34" charset="-122"/>
              </a:rPr>
              <a:t>原型的游戏设计</a:t>
            </a:r>
            <a:endParaRPr lang="zh-CN" altLang="en-US" sz="5400" spc="600" dirty="0"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C32CF0-B029-4056-86F7-AD8FD5A4E6FD}"/>
              </a:ext>
            </a:extLst>
          </p:cNvPr>
          <p:cNvSpPr txBox="1"/>
          <p:nvPr/>
        </p:nvSpPr>
        <p:spPr>
          <a:xfrm>
            <a:off x="8564356" y="6242496"/>
            <a:ext cx="1259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2024-11-17</a:t>
            </a:r>
            <a:endParaRPr lang="zh-CN" altLang="en-US" dirty="0"/>
          </a:p>
        </p:txBody>
      </p:sp>
      <p:pic>
        <p:nvPicPr>
          <p:cNvPr id="6" name="pingpong">
            <a:hlinkClick r:id="" action="ppaction://media"/>
            <a:extLst>
              <a:ext uri="{FF2B5EF4-FFF2-40B4-BE49-F238E27FC236}">
                <a16:creationId xmlns:a16="http://schemas.microsoft.com/office/drawing/2014/main" id="{91A7F9C5-70BD-426E-8839-539E07549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7662" y="1464161"/>
            <a:ext cx="8217759" cy="46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6C210-8B48-454D-BA5D-0F691D55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0" dirty="0" err="1">
                <a:latin typeface="Arial" panose="020B0604020202020204" pitchFamily="34" charset="0"/>
                <a:cs typeface="Arial" panose="020B0604020202020204" pitchFamily="34" charset="0"/>
              </a:rPr>
              <a:t>vSync</a:t>
            </a:r>
            <a:r>
              <a:rPr lang="zh-CN" altLang="en-US" dirty="0"/>
              <a:t> 场同步 </a:t>
            </a:r>
            <a:r>
              <a:rPr lang="en-US" altLang="zh-CN" spc="0" dirty="0"/>
              <a:t>(640x480)</a:t>
            </a:r>
            <a:endParaRPr lang="zh-CN" altLang="en-US" spc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D38372-3528-41D4-9C47-FA498E2DA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8683"/>
            <a:ext cx="12192000" cy="2776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A376AB-0229-46A1-BB8B-2132A0F3A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3227"/>
            <a:ext cx="5777543" cy="21436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1DF13EF-C46B-4E05-BDDC-277E3B944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619" y="4422375"/>
            <a:ext cx="5862381" cy="2144094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A38FF06A-7D75-40A9-A2B0-CBEC95AC985B}"/>
              </a:ext>
            </a:extLst>
          </p:cNvPr>
          <p:cNvGrpSpPr/>
          <p:nvPr/>
        </p:nvGrpSpPr>
        <p:grpSpPr>
          <a:xfrm>
            <a:off x="1467420" y="958204"/>
            <a:ext cx="4310123" cy="3464171"/>
            <a:chOff x="1467420" y="958204"/>
            <a:chExt cx="4310123" cy="346417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232DE19-361D-4C9A-917B-6CE78E05D975}"/>
                </a:ext>
              </a:extLst>
            </p:cNvPr>
            <p:cNvSpPr/>
            <p:nvPr/>
          </p:nvSpPr>
          <p:spPr>
            <a:xfrm>
              <a:off x="2025916" y="958204"/>
              <a:ext cx="624201" cy="29348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4556AC8-04C0-4A38-BDA9-11D61B91D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7420" y="3865667"/>
              <a:ext cx="558496" cy="5567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3A68E69-C8BC-4CF5-8A49-17CB41CF2D43}"/>
                </a:ext>
              </a:extLst>
            </p:cNvPr>
            <p:cNvCxnSpPr>
              <a:cxnSpLocks/>
            </p:cNvCxnSpPr>
            <p:nvPr/>
          </p:nvCxnSpPr>
          <p:spPr>
            <a:xfrm>
              <a:off x="2639166" y="3876618"/>
              <a:ext cx="3138377" cy="5457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5CE58A3-F908-412B-B0D4-78CC57EC68E2}"/>
              </a:ext>
            </a:extLst>
          </p:cNvPr>
          <p:cNvGrpSpPr/>
          <p:nvPr/>
        </p:nvGrpSpPr>
        <p:grpSpPr>
          <a:xfrm>
            <a:off x="6329619" y="958204"/>
            <a:ext cx="5862381" cy="3464171"/>
            <a:chOff x="6329619" y="958204"/>
            <a:chExt cx="5862381" cy="346417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2B7A1CC-A617-4ED3-81FB-96B6A5491527}"/>
                </a:ext>
              </a:extLst>
            </p:cNvPr>
            <p:cNvSpPr/>
            <p:nvPr/>
          </p:nvSpPr>
          <p:spPr>
            <a:xfrm>
              <a:off x="10539327" y="958204"/>
              <a:ext cx="816754" cy="29348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CADFE76-4908-418C-88AF-3F1F91C03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9619" y="3893043"/>
              <a:ext cx="4209708" cy="5293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BCE6ED5-9832-4D5F-AD22-3C19F6F054D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6081" y="3875611"/>
              <a:ext cx="835919" cy="5467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波形 31">
            <a:extLst>
              <a:ext uri="{FF2B5EF4-FFF2-40B4-BE49-F238E27FC236}">
                <a16:creationId xmlns:a16="http://schemas.microsoft.com/office/drawing/2014/main" id="{EA1DD9DB-5719-4B96-87DC-950CDA9C3011}"/>
              </a:ext>
            </a:extLst>
          </p:cNvPr>
          <p:cNvSpPr/>
          <p:nvPr/>
        </p:nvSpPr>
        <p:spPr>
          <a:xfrm rot="16200000" flipH="1">
            <a:off x="4981533" y="5218385"/>
            <a:ext cx="2144094" cy="552076"/>
          </a:xfrm>
          <a:prstGeom prst="wav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FCBDB0-03F5-4147-B3B2-A3D24F9DDF04}"/>
              </a:ext>
            </a:extLst>
          </p:cNvPr>
          <p:cNvSpPr txBox="1"/>
          <p:nvPr/>
        </p:nvSpPr>
        <p:spPr>
          <a:xfrm>
            <a:off x="1364295" y="537456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2</a:t>
            </a:r>
            <a:r>
              <a:rPr lang="zh-CN" altLang="en-US" sz="1100" b="1" dirty="0">
                <a:solidFill>
                  <a:srgbClr val="FF0000"/>
                </a:solidFill>
              </a:rPr>
              <a:t>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C008936-A698-4973-B8C5-9FADFF437191}"/>
              </a:ext>
            </a:extLst>
          </p:cNvPr>
          <p:cNvSpPr txBox="1"/>
          <p:nvPr/>
        </p:nvSpPr>
        <p:spPr>
          <a:xfrm>
            <a:off x="3367384" y="5568657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29 </a:t>
            </a:r>
            <a:r>
              <a:rPr lang="zh-CN" altLang="en-US" sz="1100" b="1" dirty="0">
                <a:solidFill>
                  <a:srgbClr val="FF0000"/>
                </a:solidFill>
              </a:rPr>
              <a:t>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7D852A6-E2B8-4909-B204-B592AA0ED3A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708340" y="5699462"/>
            <a:ext cx="16590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2B7ABA7-1C49-46A8-BF62-8353A3D748D6}"/>
              </a:ext>
            </a:extLst>
          </p:cNvPr>
          <p:cNvCxnSpPr>
            <a:cxnSpLocks/>
          </p:cNvCxnSpPr>
          <p:nvPr/>
        </p:nvCxnSpPr>
        <p:spPr>
          <a:xfrm>
            <a:off x="3908541" y="5704027"/>
            <a:ext cx="14674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8B747D0-F899-43C8-876A-4CF19F348D93}"/>
              </a:ext>
            </a:extLst>
          </p:cNvPr>
          <p:cNvSpPr txBox="1"/>
          <p:nvPr/>
        </p:nvSpPr>
        <p:spPr>
          <a:xfrm>
            <a:off x="7775132" y="536909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r>
              <a:rPr lang="zh-CN" altLang="en-US" sz="1100" dirty="0">
                <a:solidFill>
                  <a:srgbClr val="FF0000"/>
                </a:solidFill>
              </a:rPr>
              <a:t>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53D1D73-30B8-45DC-850E-608C457A37BF}"/>
              </a:ext>
            </a:extLst>
          </p:cNvPr>
          <p:cNvSpPr txBox="1"/>
          <p:nvPr/>
        </p:nvSpPr>
        <p:spPr>
          <a:xfrm>
            <a:off x="6981230" y="5579607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10 </a:t>
            </a:r>
            <a:r>
              <a:rPr lang="zh-CN" altLang="en-US" sz="1100" b="1" dirty="0">
                <a:solidFill>
                  <a:srgbClr val="FF0000"/>
                </a:solidFill>
              </a:rPr>
              <a:t>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42E22DC-4CFC-4A8A-8AD4-865D2F94DA71}"/>
              </a:ext>
            </a:extLst>
          </p:cNvPr>
          <p:cNvCxnSpPr>
            <a:cxnSpLocks/>
          </p:cNvCxnSpPr>
          <p:nvPr/>
        </p:nvCxnSpPr>
        <p:spPr>
          <a:xfrm>
            <a:off x="7444740" y="5703121"/>
            <a:ext cx="396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AACA96C-EA78-45FF-8ACA-E4A2145F5165}"/>
              </a:ext>
            </a:extLst>
          </p:cNvPr>
          <p:cNvCxnSpPr>
            <a:cxnSpLocks/>
          </p:cNvCxnSpPr>
          <p:nvPr/>
        </p:nvCxnSpPr>
        <p:spPr>
          <a:xfrm flipH="1">
            <a:off x="6617041" y="5707689"/>
            <a:ext cx="396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ACD99F5-B9CC-40A0-8010-2811525B9B9E}"/>
              </a:ext>
            </a:extLst>
          </p:cNvPr>
          <p:cNvCxnSpPr>
            <a:cxnSpLocks/>
          </p:cNvCxnSpPr>
          <p:nvPr/>
        </p:nvCxnSpPr>
        <p:spPr>
          <a:xfrm rot="5400000">
            <a:off x="7453891" y="5763330"/>
            <a:ext cx="7920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9D867C7-3AD1-4A1C-B436-FACF4C27B5CB}"/>
              </a:ext>
            </a:extLst>
          </p:cNvPr>
          <p:cNvSpPr txBox="1"/>
          <p:nvPr/>
        </p:nvSpPr>
        <p:spPr>
          <a:xfrm>
            <a:off x="5707225" y="556318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480</a:t>
            </a:r>
            <a:r>
              <a:rPr lang="zh-CN" altLang="en-US" sz="1100" b="1" dirty="0">
                <a:solidFill>
                  <a:srgbClr val="FF0000"/>
                </a:solidFill>
              </a:rPr>
              <a:t>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507B294-0963-49CE-A68D-DC9061567101}"/>
              </a:ext>
            </a:extLst>
          </p:cNvPr>
          <p:cNvSpPr/>
          <p:nvPr/>
        </p:nvSpPr>
        <p:spPr>
          <a:xfrm>
            <a:off x="5414317" y="5557874"/>
            <a:ext cx="1152000" cy="2996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B2FC0-29AA-4BC3-83B1-886550FC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EAEA4-78D6-4B00-B338-AC62B433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0" dirty="0" err="1">
                <a:latin typeface="Arial" panose="020B0604020202020204" pitchFamily="34" charset="0"/>
                <a:cs typeface="Arial" panose="020B0604020202020204" pitchFamily="34" charset="0"/>
              </a:rPr>
              <a:t>hSync</a:t>
            </a:r>
            <a:r>
              <a:rPr lang="zh-CN" altLang="en-US" dirty="0"/>
              <a:t> 行同步 </a:t>
            </a:r>
            <a:r>
              <a:rPr lang="en-US" altLang="zh-CN" spc="0" dirty="0"/>
              <a:t>(640x480)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DC7D1B-DECD-4C91-95DD-E99E74E7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4015"/>
            <a:ext cx="12192000" cy="26242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3EE73F-732E-46DD-B1AD-E24718492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26" y="1086221"/>
            <a:ext cx="5777543" cy="21436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F2939A-5BC6-427E-AC36-9EF128A9FF26}"/>
              </a:ext>
            </a:extLst>
          </p:cNvPr>
          <p:cNvSpPr txBox="1"/>
          <p:nvPr/>
        </p:nvSpPr>
        <p:spPr>
          <a:xfrm>
            <a:off x="1912721" y="2037561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2</a:t>
            </a:r>
            <a:r>
              <a:rPr lang="zh-CN" altLang="en-US" sz="1100" b="1" dirty="0">
                <a:solidFill>
                  <a:srgbClr val="FF0000"/>
                </a:solidFill>
              </a:rPr>
              <a:t>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7FB940-C5A3-4116-9F16-4CF061CD216D}"/>
              </a:ext>
            </a:extLst>
          </p:cNvPr>
          <p:cNvSpPr txBox="1"/>
          <p:nvPr/>
        </p:nvSpPr>
        <p:spPr>
          <a:xfrm>
            <a:off x="3915810" y="2231651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29 </a:t>
            </a:r>
            <a:r>
              <a:rPr lang="zh-CN" altLang="en-US" sz="1100" b="1" dirty="0">
                <a:solidFill>
                  <a:srgbClr val="FF0000"/>
                </a:solidFill>
              </a:rPr>
              <a:t>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CB0C55E-FE85-44D5-8B7E-4865B3DB816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256766" y="2362456"/>
            <a:ext cx="16590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FAC4796-FE58-41FE-B742-EFF8B3683619}"/>
              </a:ext>
            </a:extLst>
          </p:cNvPr>
          <p:cNvCxnSpPr>
            <a:cxnSpLocks/>
          </p:cNvCxnSpPr>
          <p:nvPr/>
        </p:nvCxnSpPr>
        <p:spPr>
          <a:xfrm>
            <a:off x="4456967" y="2367021"/>
            <a:ext cx="14674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2320686D-83E2-4284-AA2E-D87976A13E4D}"/>
              </a:ext>
            </a:extLst>
          </p:cNvPr>
          <p:cNvSpPr/>
          <p:nvPr/>
        </p:nvSpPr>
        <p:spPr>
          <a:xfrm>
            <a:off x="1929146" y="1851340"/>
            <a:ext cx="146049" cy="186221"/>
          </a:xfrm>
          <a:prstGeom prst="ellipse">
            <a:avLst/>
          </a:prstGeom>
          <a:solidFill>
            <a:srgbClr val="FFD966">
              <a:alpha val="5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286496-7F59-4FFB-97E4-FCCBD5B8357C}"/>
              </a:ext>
            </a:extLst>
          </p:cNvPr>
          <p:cNvSpPr txBox="1"/>
          <p:nvPr/>
        </p:nvSpPr>
        <p:spPr>
          <a:xfrm>
            <a:off x="6529222" y="3424793"/>
            <a:ext cx="5448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行同步信号</a:t>
            </a:r>
            <a:r>
              <a:rPr lang="zh-CN" altLang="en-US" sz="2400" dirty="0"/>
              <a:t>需要：</a:t>
            </a:r>
            <a:r>
              <a:rPr lang="en-US" altLang="zh-CN" sz="2400" dirty="0"/>
              <a:t>96</a:t>
            </a:r>
            <a:r>
              <a:rPr lang="zh-CN" altLang="en-US" sz="2400" dirty="0"/>
              <a:t>个脉冲，</a:t>
            </a:r>
            <a:r>
              <a:rPr lang="en-US" altLang="zh-CN" sz="2400" dirty="0"/>
              <a:t>96</a:t>
            </a:r>
            <a:r>
              <a:rPr lang="zh-CN" altLang="en-US" sz="2400" dirty="0"/>
              <a:t>个像素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E29896E5-3B3A-43FA-BA60-260C2F6A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14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26BEEF1-2E81-4A41-98CE-05EB43E6B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" y="990140"/>
            <a:ext cx="4975097" cy="51831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2ECA04-78CD-4DB0-90FC-43F3E47F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仿真代码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C4A6B9-3D71-4E68-964F-16BAC701B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075" y="1094082"/>
            <a:ext cx="7636925" cy="2883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72B03-78A7-4811-887D-D933644E2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45" y="3879296"/>
            <a:ext cx="3844359" cy="2883269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288C9EDA-DE51-4BA9-B452-34371364C291}"/>
              </a:ext>
            </a:extLst>
          </p:cNvPr>
          <p:cNvSpPr/>
          <p:nvPr/>
        </p:nvSpPr>
        <p:spPr>
          <a:xfrm>
            <a:off x="5239567" y="1806441"/>
            <a:ext cx="6187627" cy="1217250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966CB0-1F1C-426F-BD11-5E2826E7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3162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B0C9D-E628-4800-8D3A-670231F6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 dirty="0"/>
              <a:t>25MH</a:t>
            </a:r>
            <a:r>
              <a:rPr lang="en-US" altLang="zh-CN" dirty="0"/>
              <a:t>z</a:t>
            </a:r>
            <a:r>
              <a:rPr lang="zh-CN" altLang="en-US" dirty="0"/>
              <a:t>时钟分频模块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E462D-298A-4595-89FD-EC26854E8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1" r="685"/>
          <a:stretch/>
        </p:blipFill>
        <p:spPr>
          <a:xfrm>
            <a:off x="60808" y="900000"/>
            <a:ext cx="11987703" cy="23280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21FC7C-FA86-4CB1-A2C8-136063874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8" y="2945152"/>
            <a:ext cx="4359815" cy="3773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47C9F2-B354-40F1-9D93-2EBFC2A44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703" y="4344712"/>
            <a:ext cx="7957489" cy="1239074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34FB2D63-F3D7-43EF-B08A-BE50F5D63E91}"/>
              </a:ext>
            </a:extLst>
          </p:cNvPr>
          <p:cNvSpPr/>
          <p:nvPr/>
        </p:nvSpPr>
        <p:spPr>
          <a:xfrm>
            <a:off x="2434661" y="2384172"/>
            <a:ext cx="302930" cy="493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F8B751-B2D7-435D-9C61-6062B3E0EFC1}"/>
              </a:ext>
            </a:extLst>
          </p:cNvPr>
          <p:cNvSpPr/>
          <p:nvPr/>
        </p:nvSpPr>
        <p:spPr>
          <a:xfrm>
            <a:off x="3825894" y="970498"/>
            <a:ext cx="8366106" cy="213734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381604-311F-43DC-BC0E-7119CD72EFB1}"/>
              </a:ext>
            </a:extLst>
          </p:cNvPr>
          <p:cNvSpPr/>
          <p:nvPr/>
        </p:nvSpPr>
        <p:spPr>
          <a:xfrm>
            <a:off x="7868653" y="4162926"/>
            <a:ext cx="2016492" cy="1588169"/>
          </a:xfrm>
          <a:prstGeom prst="rect">
            <a:avLst/>
          </a:prstGeom>
          <a:noFill/>
          <a:ln w="38100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FE327596-1D9A-4D71-89A7-E0541921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13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30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A29FCD-397D-480D-9ECB-1EB397027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" y="884280"/>
            <a:ext cx="7294817" cy="59609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E6AF243-CD9B-426A-95D4-C3E018C2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VGA</a:t>
            </a:r>
            <a:r>
              <a:rPr lang="zh-CN" altLang="en-US" dirty="0"/>
              <a:t> 顶层文件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79FBAD5F-3B1D-444D-8162-2EBE492E7C6B}"/>
              </a:ext>
            </a:extLst>
          </p:cNvPr>
          <p:cNvGrpSpPr/>
          <p:nvPr/>
        </p:nvGrpSpPr>
        <p:grpSpPr>
          <a:xfrm>
            <a:off x="5417790" y="884816"/>
            <a:ext cx="6755509" cy="2454424"/>
            <a:chOff x="5417790" y="946526"/>
            <a:chExt cx="6755509" cy="2454424"/>
          </a:xfrm>
        </p:grpSpPr>
        <p:sp>
          <p:nvSpPr>
            <p:cNvPr id="7" name="箭头: 五边形 6">
              <a:extLst>
                <a:ext uri="{FF2B5EF4-FFF2-40B4-BE49-F238E27FC236}">
                  <a16:creationId xmlns:a16="http://schemas.microsoft.com/office/drawing/2014/main" id="{93036627-CEB5-4841-A621-871BAB423E39}"/>
                </a:ext>
              </a:extLst>
            </p:cNvPr>
            <p:cNvSpPr/>
            <p:nvPr/>
          </p:nvSpPr>
          <p:spPr>
            <a:xfrm>
              <a:off x="6286736" y="1753070"/>
              <a:ext cx="157075" cy="129026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五边形 7">
              <a:extLst>
                <a:ext uri="{FF2B5EF4-FFF2-40B4-BE49-F238E27FC236}">
                  <a16:creationId xmlns:a16="http://schemas.microsoft.com/office/drawing/2014/main" id="{BBE81FE7-0DCA-47AD-A765-EF9F8DF20142}"/>
                </a:ext>
              </a:extLst>
            </p:cNvPr>
            <p:cNvSpPr/>
            <p:nvPr/>
          </p:nvSpPr>
          <p:spPr>
            <a:xfrm>
              <a:off x="6290476" y="2039168"/>
              <a:ext cx="157075" cy="129026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78B4F88-E437-44B3-A194-0CFD4E2F4391}"/>
                </a:ext>
              </a:extLst>
            </p:cNvPr>
            <p:cNvSpPr/>
            <p:nvPr/>
          </p:nvSpPr>
          <p:spPr>
            <a:xfrm>
              <a:off x="6900074" y="1282152"/>
              <a:ext cx="695617" cy="10714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7F90EE1-6FE4-402D-BFB4-37278E7667B2}"/>
                </a:ext>
              </a:extLst>
            </p:cNvPr>
            <p:cNvSpPr txBox="1"/>
            <p:nvPr/>
          </p:nvSpPr>
          <p:spPr>
            <a:xfrm>
              <a:off x="7038530" y="946526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C1</a:t>
              </a:r>
              <a:endParaRPr lang="zh-CN" altLang="en-US" sz="16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0A48427-E956-427D-9410-B75F458AC2E5}"/>
                </a:ext>
              </a:extLst>
            </p:cNvPr>
            <p:cNvSpPr txBox="1"/>
            <p:nvPr/>
          </p:nvSpPr>
          <p:spPr>
            <a:xfrm>
              <a:off x="6930327" y="2350699"/>
              <a:ext cx="635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latin typeface="Arial Narrow" panose="020B0606020202030204" pitchFamily="34" charset="0"/>
                </a:rPr>
                <a:t>clkDiv</a:t>
              </a:r>
              <a:endParaRPr lang="zh-CN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BBA7A3C-5BD2-4CD4-B694-176153099995}"/>
                </a:ext>
              </a:extLst>
            </p:cNvPr>
            <p:cNvSpPr/>
            <p:nvPr/>
          </p:nvSpPr>
          <p:spPr>
            <a:xfrm>
              <a:off x="8655946" y="1290258"/>
              <a:ext cx="1015377" cy="17558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149C665-C00E-4C09-858E-63F97831D59B}"/>
                </a:ext>
              </a:extLst>
            </p:cNvPr>
            <p:cNvSpPr txBox="1"/>
            <p:nvPr/>
          </p:nvSpPr>
          <p:spPr>
            <a:xfrm>
              <a:off x="8571965" y="3062396"/>
              <a:ext cx="11833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 Narrow" panose="020B0606020202030204" pitchFamily="34" charset="0"/>
                </a:rPr>
                <a:t>VGA640x480</a:t>
              </a:r>
              <a:endParaRPr lang="zh-CN" alt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5B520AB-DC20-467E-8C0A-F06BB72DE67B}"/>
                </a:ext>
              </a:extLst>
            </p:cNvPr>
            <p:cNvSpPr txBox="1"/>
            <p:nvPr/>
          </p:nvSpPr>
          <p:spPr>
            <a:xfrm>
              <a:off x="8955082" y="954793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V1</a:t>
              </a:r>
              <a:endParaRPr lang="zh-CN" altLang="en-US" sz="1600" dirty="0"/>
            </a:p>
          </p:txBody>
        </p:sp>
        <p:sp>
          <p:nvSpPr>
            <p:cNvPr id="18" name="箭头: 五边形 17">
              <a:extLst>
                <a:ext uri="{FF2B5EF4-FFF2-40B4-BE49-F238E27FC236}">
                  <a16:creationId xmlns:a16="http://schemas.microsoft.com/office/drawing/2014/main" id="{EA079AB9-AEB7-44DE-AC25-C3F8DE1C1CA3}"/>
                </a:ext>
              </a:extLst>
            </p:cNvPr>
            <p:cNvSpPr/>
            <p:nvPr/>
          </p:nvSpPr>
          <p:spPr>
            <a:xfrm>
              <a:off x="11342111" y="2524419"/>
              <a:ext cx="157075" cy="129026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五边形 18">
              <a:extLst>
                <a:ext uri="{FF2B5EF4-FFF2-40B4-BE49-F238E27FC236}">
                  <a16:creationId xmlns:a16="http://schemas.microsoft.com/office/drawing/2014/main" id="{449A6621-DD3F-47E3-8B0D-070DB764A2F3}"/>
                </a:ext>
              </a:extLst>
            </p:cNvPr>
            <p:cNvSpPr/>
            <p:nvPr/>
          </p:nvSpPr>
          <p:spPr>
            <a:xfrm>
              <a:off x="11345851" y="2782467"/>
              <a:ext cx="157075" cy="129026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五边形 19">
              <a:extLst>
                <a:ext uri="{FF2B5EF4-FFF2-40B4-BE49-F238E27FC236}">
                  <a16:creationId xmlns:a16="http://schemas.microsoft.com/office/drawing/2014/main" id="{79375C9A-9904-42E0-9D01-22A151FECD47}"/>
                </a:ext>
              </a:extLst>
            </p:cNvPr>
            <p:cNvSpPr/>
            <p:nvPr/>
          </p:nvSpPr>
          <p:spPr>
            <a:xfrm>
              <a:off x="11342111" y="1405252"/>
              <a:ext cx="157075" cy="129026"/>
            </a:xfrm>
            <a:prstGeom prst="homePlat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五边形 20">
              <a:extLst>
                <a:ext uri="{FF2B5EF4-FFF2-40B4-BE49-F238E27FC236}">
                  <a16:creationId xmlns:a16="http://schemas.microsoft.com/office/drawing/2014/main" id="{C4121EA7-EFB2-4D8C-B07F-F1DC9AB8550D}"/>
                </a:ext>
              </a:extLst>
            </p:cNvPr>
            <p:cNvSpPr/>
            <p:nvPr/>
          </p:nvSpPr>
          <p:spPr>
            <a:xfrm>
              <a:off x="11342111" y="1655823"/>
              <a:ext cx="157075" cy="129026"/>
            </a:xfrm>
            <a:prstGeom prst="homePlat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五边形 21">
              <a:extLst>
                <a:ext uri="{FF2B5EF4-FFF2-40B4-BE49-F238E27FC236}">
                  <a16:creationId xmlns:a16="http://schemas.microsoft.com/office/drawing/2014/main" id="{D3FF8215-30E6-4973-A42D-80B954ECA4EB}"/>
                </a:ext>
              </a:extLst>
            </p:cNvPr>
            <p:cNvSpPr/>
            <p:nvPr/>
          </p:nvSpPr>
          <p:spPr>
            <a:xfrm>
              <a:off x="11342111" y="1906395"/>
              <a:ext cx="157075" cy="129026"/>
            </a:xfrm>
            <a:prstGeom prst="homePlat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B28361A-5C13-4343-BCFC-4E3B95BAE679}"/>
                </a:ext>
              </a:extLst>
            </p:cNvPr>
            <p:cNvSpPr txBox="1"/>
            <p:nvPr/>
          </p:nvSpPr>
          <p:spPr>
            <a:xfrm>
              <a:off x="11454307" y="1317318"/>
              <a:ext cx="6479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Arial Narrow" panose="020B0606020202030204" pitchFamily="34" charset="0"/>
                </a:rPr>
                <a:t>VGA_R</a:t>
              </a:r>
              <a:endParaRPr lang="zh-CN" altLang="en-US" sz="1200" b="1" dirty="0">
                <a:latin typeface="Arial Narrow" panose="020B060602020203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56AAA6-1076-40D1-A559-936B5AECDBB8}"/>
                </a:ext>
              </a:extLst>
            </p:cNvPr>
            <p:cNvSpPr txBox="1"/>
            <p:nvPr/>
          </p:nvSpPr>
          <p:spPr>
            <a:xfrm>
              <a:off x="11454307" y="1581915"/>
              <a:ext cx="6479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Arial Narrow" panose="020B0606020202030204" pitchFamily="34" charset="0"/>
                </a:rPr>
                <a:t>VGA_G</a:t>
              </a:r>
              <a:endParaRPr lang="zh-CN" altLang="en-US" sz="1200" b="1" dirty="0">
                <a:latin typeface="Arial Narrow" panose="020B060602020203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89ABDAD-4A09-413F-817A-C6250EBE71EA}"/>
                </a:ext>
              </a:extLst>
            </p:cNvPr>
            <p:cNvSpPr txBox="1"/>
            <p:nvPr/>
          </p:nvSpPr>
          <p:spPr>
            <a:xfrm>
              <a:off x="11454307" y="1835293"/>
              <a:ext cx="6479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Arial Narrow" panose="020B0606020202030204" pitchFamily="34" charset="0"/>
                </a:rPr>
                <a:t>VGA_B</a:t>
              </a:r>
              <a:endParaRPr lang="zh-CN" altLang="en-US" sz="1200" b="1" dirty="0">
                <a:latin typeface="Arial Narrow" panose="020B060602020203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EEFCB21-2DA3-4B31-B5C3-BCE510A4F5C1}"/>
                </a:ext>
              </a:extLst>
            </p:cNvPr>
            <p:cNvSpPr txBox="1"/>
            <p:nvPr/>
          </p:nvSpPr>
          <p:spPr>
            <a:xfrm>
              <a:off x="11454307" y="2449371"/>
              <a:ext cx="7189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Arial Narrow" panose="020B0606020202030204" pitchFamily="34" charset="0"/>
                </a:rPr>
                <a:t>VGA_HS</a:t>
              </a:r>
              <a:endParaRPr lang="zh-CN" altLang="en-US" sz="1200" dirty="0">
                <a:latin typeface="Arial Narrow" panose="020B060602020203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AA094E9-FB53-41E7-9457-98B180CDB094}"/>
                </a:ext>
              </a:extLst>
            </p:cNvPr>
            <p:cNvSpPr txBox="1"/>
            <p:nvPr/>
          </p:nvSpPr>
          <p:spPr>
            <a:xfrm>
              <a:off x="11454307" y="2702301"/>
              <a:ext cx="7189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Arial Narrow" panose="020B0606020202030204" pitchFamily="34" charset="0"/>
                </a:rPr>
                <a:t>VGA_VS</a:t>
              </a:r>
              <a:endParaRPr lang="zh-CN" altLang="en-US" sz="1200" dirty="0">
                <a:latin typeface="Arial Narrow" panose="020B060602020203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9CAA78C-94B4-4A1C-8F9B-DDB110362C40}"/>
                </a:ext>
              </a:extLst>
            </p:cNvPr>
            <p:cNvSpPr/>
            <p:nvPr/>
          </p:nvSpPr>
          <p:spPr>
            <a:xfrm>
              <a:off x="10739056" y="1295355"/>
              <a:ext cx="347808" cy="8480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4CEA6F8-A701-4B18-B668-A6F25D0D0E13}"/>
                </a:ext>
              </a:extLst>
            </p:cNvPr>
            <p:cNvCxnSpPr>
              <a:cxnSpLocks/>
              <a:stCxn id="21" idx="1"/>
              <a:endCxn id="29" idx="3"/>
            </p:cNvCxnSpPr>
            <p:nvPr/>
          </p:nvCxnSpPr>
          <p:spPr>
            <a:xfrm flipH="1" flipV="1">
              <a:off x="11086864" y="1719400"/>
              <a:ext cx="255247" cy="93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5A8AB45-6FFB-486D-90E2-CFEEA7FB27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82190" y="1967169"/>
              <a:ext cx="255247" cy="93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8F543AF-13F8-46A7-8079-95D37E663A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87799" y="1467893"/>
              <a:ext cx="255247" cy="93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7B437B4-8439-472F-B96A-1D11DCD225E3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9671323" y="2588932"/>
              <a:ext cx="1670788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D5285CF-53DD-4056-8128-055D88ACF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5063" y="2846410"/>
              <a:ext cx="1670788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9B03CE4-F352-431B-99A0-A59FDB12B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1323" y="1722207"/>
              <a:ext cx="1067733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5D30276-80AA-4FE3-9D4B-6FB763AE05CA}"/>
                </a:ext>
              </a:extLst>
            </p:cNvPr>
            <p:cNvSpPr txBox="1"/>
            <p:nvPr/>
          </p:nvSpPr>
          <p:spPr>
            <a:xfrm>
              <a:off x="9625043" y="1442282"/>
              <a:ext cx="9326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displayOn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0D7F499-C116-4764-8951-50D3E955CB03}"/>
                </a:ext>
              </a:extLst>
            </p:cNvPr>
            <p:cNvSpPr txBox="1"/>
            <p:nvPr/>
          </p:nvSpPr>
          <p:spPr>
            <a:xfrm>
              <a:off x="9647483" y="2314748"/>
              <a:ext cx="6231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hSync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3821682-A6CB-401B-A066-B30B00396C46}"/>
                </a:ext>
              </a:extLst>
            </p:cNvPr>
            <p:cNvSpPr txBox="1"/>
            <p:nvPr/>
          </p:nvSpPr>
          <p:spPr>
            <a:xfrm>
              <a:off x="9653093" y="2587869"/>
              <a:ext cx="6231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vSync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18418A0-2FAD-4FA5-B42F-4B7513E378E0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7595691" y="1817889"/>
              <a:ext cx="1056515" cy="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EA7FB2A-9C83-4B99-A731-D134F2F55DA8}"/>
                </a:ext>
              </a:extLst>
            </p:cNvPr>
            <p:cNvSpPr txBox="1"/>
            <p:nvPr/>
          </p:nvSpPr>
          <p:spPr>
            <a:xfrm>
              <a:off x="7524042" y="1547123"/>
              <a:ext cx="9326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clk25MHz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9EA8457-AAF4-4C2A-9612-CA33C671C8D7}"/>
                </a:ext>
              </a:extLst>
            </p:cNvPr>
            <p:cNvSpPr txBox="1"/>
            <p:nvPr/>
          </p:nvSpPr>
          <p:spPr>
            <a:xfrm>
              <a:off x="5778112" y="1975587"/>
              <a:ext cx="55794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Arial Narrow" panose="020B0606020202030204" pitchFamily="34" charset="0"/>
                </a:rPr>
                <a:t>BTNC</a:t>
              </a:r>
              <a:endParaRPr lang="zh-CN" altLang="en-US" sz="1200" dirty="0">
                <a:latin typeface="Arial Narrow" panose="020B060602020203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85A1A12-8494-45F0-8306-6F2A6DBA5E13}"/>
                </a:ext>
              </a:extLst>
            </p:cNvPr>
            <p:cNvSpPr txBox="1"/>
            <p:nvPr/>
          </p:nvSpPr>
          <p:spPr>
            <a:xfrm>
              <a:off x="5417790" y="1682688"/>
              <a:ext cx="9135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Arial Narrow" panose="020B0606020202030204" pitchFamily="34" charset="0"/>
                </a:rPr>
                <a:t>CLK100MHZ</a:t>
              </a:r>
              <a:endParaRPr lang="zh-CN" altLang="en-US" sz="1200" dirty="0">
                <a:latin typeface="Arial Narrow" panose="020B0606020202030204" pitchFamily="34" charset="0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C0FAB3D-3418-4CF7-B119-0BB7A1C0B941}"/>
                </a:ext>
              </a:extLst>
            </p:cNvPr>
            <p:cNvCxnSpPr>
              <a:cxnSpLocks/>
              <a:stCxn id="9" idx="1"/>
              <a:endCxn id="7" idx="3"/>
            </p:cNvCxnSpPr>
            <p:nvPr/>
          </p:nvCxnSpPr>
          <p:spPr>
            <a:xfrm flipH="1" flipV="1">
              <a:off x="6443811" y="1817583"/>
              <a:ext cx="456263" cy="307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867F115-0582-4382-8ED3-B6BD94DB6F58}"/>
                </a:ext>
              </a:extLst>
            </p:cNvPr>
            <p:cNvSpPr txBox="1"/>
            <p:nvPr/>
          </p:nvSpPr>
          <p:spPr>
            <a:xfrm>
              <a:off x="6541511" y="1565699"/>
              <a:ext cx="4141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8A300589-8C6A-4D57-8C9B-D02615480566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6447551" y="2103681"/>
              <a:ext cx="452164" cy="6502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C41836F-93B9-49B9-9944-5F5F8E440E6F}"/>
                </a:ext>
              </a:extLst>
            </p:cNvPr>
            <p:cNvSpPr txBox="1"/>
            <p:nvPr/>
          </p:nvSpPr>
          <p:spPr>
            <a:xfrm>
              <a:off x="6541150" y="1857990"/>
              <a:ext cx="4141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clr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BF8C231-8AAC-45D7-9C5D-94CB57AC1165}"/>
                </a:ext>
              </a:extLst>
            </p:cNvPr>
            <p:cNvSpPr txBox="1"/>
            <p:nvPr/>
          </p:nvSpPr>
          <p:spPr>
            <a:xfrm>
              <a:off x="8614215" y="1650763"/>
              <a:ext cx="4141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4B88342-588A-4EAD-A4C6-70B62B8FE7C4}"/>
                </a:ext>
              </a:extLst>
            </p:cNvPr>
            <p:cNvSpPr txBox="1"/>
            <p:nvPr/>
          </p:nvSpPr>
          <p:spPr>
            <a:xfrm>
              <a:off x="8650803" y="2597279"/>
              <a:ext cx="4141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clr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4D4C024D-177C-4D66-BC5E-B9959715DAD9}"/>
                </a:ext>
              </a:extLst>
            </p:cNvPr>
            <p:cNvCxnSpPr>
              <a:cxnSpLocks/>
              <a:stCxn id="64" idx="1"/>
              <a:endCxn id="8" idx="3"/>
            </p:cNvCxnSpPr>
            <p:nvPr/>
          </p:nvCxnSpPr>
          <p:spPr>
            <a:xfrm rot="10800000">
              <a:off x="6447551" y="2103681"/>
              <a:ext cx="2203252" cy="632098"/>
            </a:xfrm>
            <a:prstGeom prst="bentConnector3">
              <a:avLst>
                <a:gd name="adj1" fmla="val 92266"/>
              </a:avLst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AA650C9-7FC5-42E2-904D-F889956E990F}"/>
                </a:ext>
              </a:extLst>
            </p:cNvPr>
            <p:cNvSpPr txBox="1"/>
            <p:nvPr/>
          </p:nvSpPr>
          <p:spPr>
            <a:xfrm>
              <a:off x="9131489" y="1822223"/>
              <a:ext cx="6520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xPixel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AD958AE-C65D-4979-9635-8C633FFE7465}"/>
                </a:ext>
              </a:extLst>
            </p:cNvPr>
            <p:cNvSpPr txBox="1"/>
            <p:nvPr/>
          </p:nvSpPr>
          <p:spPr>
            <a:xfrm>
              <a:off x="9125012" y="2065821"/>
              <a:ext cx="6520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yPixel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EACE3737-1BB6-4CFC-9AA0-A9A33BD7FF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8703" y="1959687"/>
              <a:ext cx="216000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5F8F8854-BC60-431C-9C87-294F4CE0B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5248" y="2179407"/>
              <a:ext cx="216000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69F47862-B88B-4DB3-9372-D1577E10DA67}"/>
              </a:ext>
            </a:extLst>
          </p:cNvPr>
          <p:cNvSpPr/>
          <p:nvPr/>
        </p:nvSpPr>
        <p:spPr>
          <a:xfrm>
            <a:off x="849884" y="5514865"/>
            <a:ext cx="6914100" cy="98130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44335D2-D61E-4AE9-80A9-B6CFC38BF276}"/>
              </a:ext>
            </a:extLst>
          </p:cNvPr>
          <p:cNvSpPr/>
          <p:nvPr/>
        </p:nvSpPr>
        <p:spPr>
          <a:xfrm>
            <a:off x="849884" y="3327971"/>
            <a:ext cx="6914100" cy="4474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338253E-65D0-4170-9479-9AA8A983F14D}"/>
              </a:ext>
            </a:extLst>
          </p:cNvPr>
          <p:cNvSpPr/>
          <p:nvPr/>
        </p:nvSpPr>
        <p:spPr>
          <a:xfrm>
            <a:off x="849883" y="3917969"/>
            <a:ext cx="6914101" cy="1374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223462CC-B9BB-4F1B-9EA7-D349132FA99F}"/>
              </a:ext>
            </a:extLst>
          </p:cNvPr>
          <p:cNvGrpSpPr/>
          <p:nvPr/>
        </p:nvGrpSpPr>
        <p:grpSpPr>
          <a:xfrm>
            <a:off x="8123948" y="3715650"/>
            <a:ext cx="3849124" cy="2911043"/>
            <a:chOff x="8123948" y="3715650"/>
            <a:chExt cx="3849124" cy="2911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4BE185F-F3C0-4BD4-B385-1AF271E263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23948" y="3715650"/>
              <a:ext cx="3849124" cy="291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3032750-AC93-4CC4-AFE2-75579BE55CE9}"/>
                </a:ext>
              </a:extLst>
            </p:cNvPr>
            <p:cNvSpPr/>
            <p:nvPr/>
          </p:nvSpPr>
          <p:spPr>
            <a:xfrm>
              <a:off x="8256659" y="3864734"/>
              <a:ext cx="3596882" cy="198630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4BF4EFB8-2204-4D4E-940C-5B23398F62D5}"/>
              </a:ext>
            </a:extLst>
          </p:cNvPr>
          <p:cNvSpPr/>
          <p:nvPr/>
        </p:nvSpPr>
        <p:spPr>
          <a:xfrm>
            <a:off x="2650842" y="5527609"/>
            <a:ext cx="908992" cy="329180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9DF87-78B7-45F9-A173-8BD68C9C6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037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FB57B40-49CB-4883-B73A-CE030297E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189"/>
            <a:ext cx="7221773" cy="59598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3070B79-A679-4084-BC46-8FF9E63D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VGA </a:t>
            </a:r>
            <a:r>
              <a:rPr kumimoji="0" lang="zh-CN" altLang="en-US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模块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(640x480)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512258-63B7-4769-8161-712D0A3AE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70" y="1082695"/>
            <a:ext cx="4819630" cy="5503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F40CA6-611E-48A9-B171-EDF23265E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108" y="1621087"/>
            <a:ext cx="2224964" cy="2213223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CC766F-E535-43EB-865E-9D5B6A7D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15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129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94147-F82E-4C22-974F-ECDE4ECB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 dirty="0"/>
              <a:t>VGA -color</a:t>
            </a:r>
            <a:r>
              <a:rPr lang="en-US" altLang="zh-CN" dirty="0"/>
              <a:t>s</a:t>
            </a:r>
            <a:r>
              <a:rPr lang="zh-CN" altLang="en-US" dirty="0"/>
              <a:t> 顶层文件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883B86-BC70-483C-AF84-D70BDBFC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0" y="977720"/>
            <a:ext cx="6840726" cy="588028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297AF4E-0163-41DA-8337-3CFE25CFE277}"/>
              </a:ext>
            </a:extLst>
          </p:cNvPr>
          <p:cNvGrpSpPr/>
          <p:nvPr/>
        </p:nvGrpSpPr>
        <p:grpSpPr>
          <a:xfrm>
            <a:off x="8123948" y="3715650"/>
            <a:ext cx="3849124" cy="2911043"/>
            <a:chOff x="8123948" y="3715650"/>
            <a:chExt cx="3849124" cy="291104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E69B387-5153-4352-A1C6-44073B76D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23948" y="3715650"/>
              <a:ext cx="3849124" cy="291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0192B2D-8B67-4941-94E4-0B174A40D1EE}"/>
                </a:ext>
              </a:extLst>
            </p:cNvPr>
            <p:cNvSpPr/>
            <p:nvPr/>
          </p:nvSpPr>
          <p:spPr>
            <a:xfrm>
              <a:off x="8256659" y="3864734"/>
              <a:ext cx="3596882" cy="1986304"/>
            </a:xfrm>
            <a:prstGeom prst="rect">
              <a:avLst/>
            </a:prstGeom>
            <a:solidFill>
              <a:srgbClr val="E9A9E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C7E84C6-B77B-45D6-A1D1-9F3A30D2850B}"/>
              </a:ext>
            </a:extLst>
          </p:cNvPr>
          <p:cNvSpPr/>
          <p:nvPr/>
        </p:nvSpPr>
        <p:spPr>
          <a:xfrm>
            <a:off x="4349974" y="5524182"/>
            <a:ext cx="878375" cy="1163633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5718352-FCA6-4083-8813-510C13EC8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3903">
            <a:off x="8327068" y="1618086"/>
            <a:ext cx="3360592" cy="2520444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0AB28F5-E4C1-4E00-B492-1F0B5B1D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16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4122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B587BF5-F805-41BD-9FB0-CFBA55A87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894"/>
            <a:ext cx="8200878" cy="573186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E6AF243-CD9B-426A-95D4-C3E018C2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VGA -stripe</a:t>
            </a: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</a:t>
            </a:r>
            <a:r>
              <a:rPr lang="zh-CN" altLang="en-US" dirty="0"/>
              <a:t>顶层文件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6B9BBC-2DA9-4CC9-8ED3-32EF48F00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762" y="900000"/>
            <a:ext cx="6969260" cy="22668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5880A7-8906-44A5-B252-6ECFD8EB8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291" y="3993163"/>
            <a:ext cx="2619783" cy="196483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DF5D8E8-A9C2-4C4B-B67B-145399E715BC}"/>
              </a:ext>
            </a:extLst>
          </p:cNvPr>
          <p:cNvSpPr/>
          <p:nvPr/>
        </p:nvSpPr>
        <p:spPr>
          <a:xfrm>
            <a:off x="785375" y="5440621"/>
            <a:ext cx="7646178" cy="1016278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21E72DAC-294E-4C3C-9EAB-196864EF5E21}"/>
              </a:ext>
            </a:extLst>
          </p:cNvPr>
          <p:cNvSpPr/>
          <p:nvPr/>
        </p:nvSpPr>
        <p:spPr>
          <a:xfrm>
            <a:off x="4303703" y="6456899"/>
            <a:ext cx="640628" cy="380758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8F1764-D031-4CCB-A85B-12280DB1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296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F7E8B-4633-4323-AD1E-4E2EE109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 dirty="0"/>
              <a:t>VGA – stripe</a:t>
            </a:r>
            <a:r>
              <a:rPr lang="en-US" altLang="zh-CN" dirty="0"/>
              <a:t>s</a:t>
            </a:r>
            <a:r>
              <a:rPr lang="zh-CN" altLang="en-US" dirty="0"/>
              <a:t>模块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F8B237-8153-48C3-A163-5531D5D78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75" y="1042918"/>
            <a:ext cx="3680038" cy="2760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656508-D7A6-483B-8475-66CF1A79F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275" y="4008658"/>
            <a:ext cx="3680039" cy="26686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BBCD2E-42B7-45EB-BC16-233B42D82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03" y="1040842"/>
            <a:ext cx="6097781" cy="5636463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906947-DA24-46BE-BF5D-5E4767E3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10CDB8-B938-17D3-301A-90B0C69FDFDF}"/>
              </a:ext>
            </a:extLst>
          </p:cNvPr>
          <p:cNvSpPr txBox="1"/>
          <p:nvPr/>
        </p:nvSpPr>
        <p:spPr>
          <a:xfrm>
            <a:off x="5556068" y="328497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32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像素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CE7DFF-5AEC-C06F-58D7-73EACBD79E2F}"/>
              </a:ext>
            </a:extLst>
          </p:cNvPr>
          <p:cNvSpPr txBox="1"/>
          <p:nvPr/>
        </p:nvSpPr>
        <p:spPr>
          <a:xfrm>
            <a:off x="5556068" y="365430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15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条绿色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78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8FAFAFD4-7A04-4B2A-8B93-3EA79783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27" y="2565988"/>
            <a:ext cx="5195030" cy="42884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EDA6936-0E37-4CCD-9669-B807CDD8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不同频率的时钟？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DF1857-D3D9-4276-B479-47248D903AE1}"/>
              </a:ext>
            </a:extLst>
          </p:cNvPr>
          <p:cNvSpPr txBox="1"/>
          <p:nvPr/>
        </p:nvSpPr>
        <p:spPr>
          <a:xfrm>
            <a:off x="524465" y="1155847"/>
            <a:ext cx="2537874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时钟管理块 </a:t>
            </a:r>
            <a:r>
              <a:rPr lang="en-US" altLang="zh-CN" sz="2400" b="1" dirty="0"/>
              <a:t>CMT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1600" dirty="0"/>
              <a:t>(</a:t>
            </a:r>
            <a:r>
              <a:rPr lang="en-US" altLang="zh-CN" sz="1600" b="1" dirty="0"/>
              <a:t>C</a:t>
            </a:r>
            <a:r>
              <a:rPr lang="en-US" altLang="zh-CN" sz="1600" dirty="0"/>
              <a:t>lock </a:t>
            </a:r>
            <a:r>
              <a:rPr lang="en-US" altLang="zh-CN" sz="1600" b="1" dirty="0"/>
              <a:t>M</a:t>
            </a:r>
            <a:r>
              <a:rPr lang="en-US" altLang="zh-CN" sz="1600" dirty="0"/>
              <a:t>anagement </a:t>
            </a:r>
            <a:r>
              <a:rPr lang="en-US" altLang="zh-CN" sz="1600" b="1" dirty="0"/>
              <a:t>T</a:t>
            </a:r>
            <a:r>
              <a:rPr lang="en-US" altLang="zh-CN" sz="1600" dirty="0"/>
              <a:t>iles)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FCF99B-C45A-49F0-BCC2-EAE568350747}"/>
              </a:ext>
            </a:extLst>
          </p:cNvPr>
          <p:cNvSpPr txBox="1"/>
          <p:nvPr/>
        </p:nvSpPr>
        <p:spPr>
          <a:xfrm>
            <a:off x="389188" y="1878463"/>
            <a:ext cx="2965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提供时钟频率合成、倾斜矫正和抖动滤波功能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D961E4-FB31-49CF-8615-76D025824EC8}"/>
              </a:ext>
            </a:extLst>
          </p:cNvPr>
          <p:cNvSpPr txBox="1"/>
          <p:nvPr/>
        </p:nvSpPr>
        <p:spPr>
          <a:xfrm>
            <a:off x="4308779" y="945388"/>
            <a:ext cx="3550972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混合时钟管理器 </a:t>
            </a:r>
            <a:r>
              <a:rPr lang="en-US" altLang="zh-CN" sz="2400" b="1" dirty="0"/>
              <a:t>MMCM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1600" dirty="0"/>
              <a:t>(</a:t>
            </a:r>
            <a:r>
              <a:rPr lang="en-US" altLang="zh-CN" sz="1600" b="1" dirty="0"/>
              <a:t>M</a:t>
            </a:r>
            <a:r>
              <a:rPr lang="en-US" altLang="zh-CN" sz="1600" dirty="0"/>
              <a:t>ixed-</a:t>
            </a:r>
            <a:r>
              <a:rPr lang="en-US" altLang="zh-CN" sz="1600" b="1" dirty="0"/>
              <a:t>M</a:t>
            </a:r>
            <a:r>
              <a:rPr lang="en-US" altLang="zh-CN" sz="1600" dirty="0"/>
              <a:t>ode </a:t>
            </a:r>
            <a:r>
              <a:rPr lang="en-US" altLang="zh-CN" sz="1600" b="1" dirty="0"/>
              <a:t>C</a:t>
            </a:r>
            <a:r>
              <a:rPr lang="en-US" altLang="zh-CN" sz="1600" dirty="0"/>
              <a:t>lock </a:t>
            </a:r>
            <a:r>
              <a:rPr lang="en-US" altLang="zh-CN" sz="1600" b="1" dirty="0"/>
              <a:t>M</a:t>
            </a:r>
            <a:r>
              <a:rPr lang="en-US" altLang="zh-CN" sz="1600" dirty="0"/>
              <a:t>anager)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3B7796-2839-4E78-9585-CA4E064E615B}"/>
              </a:ext>
            </a:extLst>
          </p:cNvPr>
          <p:cNvSpPr txBox="1"/>
          <p:nvPr/>
        </p:nvSpPr>
        <p:spPr>
          <a:xfrm>
            <a:off x="4308779" y="1755688"/>
            <a:ext cx="2050562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锁相环 </a:t>
            </a:r>
            <a:r>
              <a:rPr lang="en-US" altLang="zh-CN" sz="2400" b="1" dirty="0">
                <a:solidFill>
                  <a:srgbClr val="FF0000"/>
                </a:solidFill>
              </a:rPr>
              <a:t>PLL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/>
            <a:r>
              <a:rPr lang="en-US" altLang="zh-CN" sz="1600" dirty="0"/>
              <a:t>(</a:t>
            </a:r>
            <a:r>
              <a:rPr lang="en-US" altLang="zh-CN" sz="1600" b="1" dirty="0"/>
              <a:t>P</a:t>
            </a:r>
            <a:r>
              <a:rPr lang="en-US" altLang="zh-CN" sz="1600" dirty="0"/>
              <a:t>hase-</a:t>
            </a:r>
            <a:r>
              <a:rPr lang="en-US" altLang="zh-CN" sz="1600" b="1" dirty="0"/>
              <a:t>L</a:t>
            </a:r>
            <a:r>
              <a:rPr lang="en-US" altLang="zh-CN" sz="1600" dirty="0"/>
              <a:t>ocked </a:t>
            </a:r>
            <a:r>
              <a:rPr lang="en-US" altLang="zh-CN" sz="1600" b="1" dirty="0"/>
              <a:t>L</a:t>
            </a:r>
            <a:r>
              <a:rPr lang="en-US" altLang="zh-CN" sz="1600" dirty="0"/>
              <a:t>oop)</a:t>
            </a:r>
            <a:endParaRPr lang="zh-CN" altLang="en-US" sz="16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C1406C4-27E9-42B4-8431-A1B7D6EEEEC5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062339" y="1299331"/>
            <a:ext cx="1246440" cy="21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4E3C70B-A093-475B-A2A9-2D4E9F11AF0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062339" y="1509790"/>
            <a:ext cx="1246440" cy="59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4BEF50F6-B25E-4E6E-B327-27664B8E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4" y="2842196"/>
            <a:ext cx="3774523" cy="315677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F836A09-EF38-48BE-9987-A4025BE748F8}"/>
              </a:ext>
            </a:extLst>
          </p:cNvPr>
          <p:cNvSpPr txBox="1"/>
          <p:nvPr/>
        </p:nvSpPr>
        <p:spPr>
          <a:xfrm>
            <a:off x="8113642" y="904990"/>
            <a:ext cx="3989315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可生成多个时钟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任意分频、倍频，</a:t>
            </a:r>
            <a:r>
              <a:rPr lang="zh-CN" altLang="en-US" sz="1400" dirty="0"/>
              <a:t>如</a:t>
            </a:r>
            <a:r>
              <a:rPr lang="en-US" altLang="zh-CN" sz="1400" dirty="0"/>
              <a:t>65MHz, 200MHz…</a:t>
            </a:r>
            <a:endParaRPr lang="zh-CN" altLang="en-US" sz="12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8068BAC-D99C-4A8B-AA16-D61D4ADEBDEE}"/>
              </a:ext>
            </a:extLst>
          </p:cNvPr>
          <p:cNvGrpSpPr/>
          <p:nvPr/>
        </p:nvGrpSpPr>
        <p:grpSpPr>
          <a:xfrm>
            <a:off x="3453828" y="1755688"/>
            <a:ext cx="9973749" cy="4887561"/>
            <a:chOff x="3453828" y="1755688"/>
            <a:chExt cx="9973749" cy="4887561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54DDD67-CFE5-46CC-836D-553D17F89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3223" y="1755688"/>
              <a:ext cx="5544354" cy="4887561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DFEE2219-7F14-49C8-9184-05B0C9A52E8A}"/>
                </a:ext>
              </a:extLst>
            </p:cNvPr>
            <p:cNvSpPr/>
            <p:nvPr/>
          </p:nvSpPr>
          <p:spPr>
            <a:xfrm rot="21102572">
              <a:off x="3453828" y="5417696"/>
              <a:ext cx="5052326" cy="258094"/>
            </a:xfrm>
            <a:prstGeom prst="rightArrow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2C1340E-AB21-4B95-AB11-10C698E48979}"/>
                </a:ext>
              </a:extLst>
            </p:cNvPr>
            <p:cNvSpPr txBox="1"/>
            <p:nvPr/>
          </p:nvSpPr>
          <p:spPr>
            <a:xfrm>
              <a:off x="8989888" y="6192589"/>
              <a:ext cx="3187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locked=1</a:t>
              </a:r>
              <a:r>
                <a:rPr lang="zh-CN" altLang="en-US" dirty="0">
                  <a:solidFill>
                    <a:srgbClr val="FF0000"/>
                  </a:solidFill>
                </a:rPr>
                <a:t>时，输出时钟才稳定</a:t>
              </a:r>
            </a:p>
          </p:txBody>
        </p:sp>
      </p:grp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35EB430D-88F0-4A35-9909-9B064C7F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7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6ABBE-F1B8-4724-84F3-6CC0877B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古老的</a:t>
            </a:r>
            <a:r>
              <a:rPr lang="zh-CN" altLang="en-US" dirty="0"/>
              <a:t>街机游戏 </a:t>
            </a:r>
            <a:r>
              <a:rPr lang="en-US" altLang="zh-CN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arcade game</a:t>
            </a:r>
            <a:endParaRPr lang="zh-CN" altLang="en-US" spc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945769-1B77-4D50-8176-A195FBFAE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3" y="951953"/>
            <a:ext cx="4397980" cy="5863973"/>
          </a:xfrm>
          <a:prstGeom prst="rect">
            <a:avLst/>
          </a:prstGeom>
        </p:spPr>
      </p:pic>
      <p:pic>
        <p:nvPicPr>
          <p:cNvPr id="1030" name="Picture 6" descr="Tank Battalion © ColecoVision.dk">
            <a:extLst>
              <a:ext uri="{FF2B5EF4-FFF2-40B4-BE49-F238E27FC236}">
                <a16:creationId xmlns:a16="http://schemas.microsoft.com/office/drawing/2014/main" id="{16614C55-E500-4BC1-BA2D-AE88E22E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29" y="1113582"/>
            <a:ext cx="3685792" cy="278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PC-Man action for DOS (1982) - Abandonware DOS">
            <a:extLst>
              <a:ext uri="{FF2B5EF4-FFF2-40B4-BE49-F238E27FC236}">
                <a16:creationId xmlns:a16="http://schemas.microsoft.com/office/drawing/2014/main" id="{B9E86753-E263-4919-92E9-FF1CDF66F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29" y="4227152"/>
            <a:ext cx="3709265" cy="231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>
            <a:extLst>
              <a:ext uri="{FF2B5EF4-FFF2-40B4-BE49-F238E27FC236}">
                <a16:creationId xmlns:a16="http://schemas.microsoft.com/office/drawing/2014/main" id="{39600516-9AD9-4B52-9856-84F4BB98A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0CDAA3-3988-42B4-84D2-5D7D093079F9}"/>
              </a:ext>
            </a:extLst>
          </p:cNvPr>
          <p:cNvSpPr txBox="1"/>
          <p:nvPr/>
        </p:nvSpPr>
        <p:spPr>
          <a:xfrm>
            <a:off x="9407659" y="5383032"/>
            <a:ext cx="2468673" cy="5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Pac-Man</a:t>
            </a:r>
            <a:r>
              <a:rPr lang="en-US" altLang="zh-CN" sz="2400" dirty="0"/>
              <a:t> </a:t>
            </a:r>
            <a:r>
              <a:rPr lang="zh-CN" altLang="en-US" sz="2400" dirty="0"/>
              <a:t>吃豆人</a:t>
            </a:r>
            <a:endParaRPr lang="en-US" altLang="zh-CN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2DF585-0884-4565-8F00-E5C75473DF31}"/>
              </a:ext>
            </a:extLst>
          </p:cNvPr>
          <p:cNvSpPr txBox="1"/>
          <p:nvPr/>
        </p:nvSpPr>
        <p:spPr>
          <a:xfrm>
            <a:off x="9463756" y="2197950"/>
            <a:ext cx="2384175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0" i="0" dirty="0">
                <a:solidFill>
                  <a:srgbClr val="333333"/>
                </a:solidFill>
                <a:effectLst/>
                <a:latin typeface="Helvetica Neue"/>
              </a:rPr>
              <a:t>Tank Battalion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坦克大战</a:t>
            </a:r>
            <a:endParaRPr lang="en-US" altLang="zh-CN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1A9090-F845-4185-9635-42EBB0F987F1}"/>
              </a:ext>
            </a:extLst>
          </p:cNvPr>
          <p:cNvSpPr txBox="1"/>
          <p:nvPr/>
        </p:nvSpPr>
        <p:spPr>
          <a:xfrm>
            <a:off x="9280886" y="3772473"/>
            <a:ext cx="2847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rgbClr val="C00000"/>
                </a:solidFill>
              </a:rPr>
              <a:t>1980</a:t>
            </a:r>
            <a:r>
              <a:rPr lang="zh-CN" altLang="en-US" sz="2800" i="1" dirty="0">
                <a:solidFill>
                  <a:srgbClr val="C00000"/>
                </a:solidFill>
              </a:rPr>
              <a:t>年风靡全球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68F865-40D4-4127-80BA-E549910E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9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D844F1D-5728-4AED-A640-E74E15DCAC5A}"/>
              </a:ext>
            </a:extLst>
          </p:cNvPr>
          <p:cNvGrpSpPr/>
          <p:nvPr/>
        </p:nvGrpSpPr>
        <p:grpSpPr>
          <a:xfrm>
            <a:off x="7881000" y="3632430"/>
            <a:ext cx="3849124" cy="2911043"/>
            <a:chOff x="8123948" y="3715650"/>
            <a:chExt cx="3849124" cy="291104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D57C623-25A8-419C-A75D-8B650F7368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23948" y="3715650"/>
              <a:ext cx="3849124" cy="291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FD48A98-66DF-4E9E-9403-7C7813873CA5}"/>
                </a:ext>
              </a:extLst>
            </p:cNvPr>
            <p:cNvSpPr/>
            <p:nvPr/>
          </p:nvSpPr>
          <p:spPr>
            <a:xfrm>
              <a:off x="8256659" y="3864734"/>
              <a:ext cx="3596882" cy="198630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6E7C2F2-91A2-4444-865C-574A05E9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PLL</a:t>
            </a:r>
            <a:r>
              <a:rPr lang="zh-CN" altLang="en-US" dirty="0"/>
              <a:t>时钟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FF56A8-5CC7-4EF8-83D8-E211B339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" y="960634"/>
            <a:ext cx="6659079" cy="58768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BF064F-DA03-4B37-825C-5538B0344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124" y="1118298"/>
            <a:ext cx="4899691" cy="153943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7E4F3F9-A61E-45E5-9C22-FE2E0E2B550E}"/>
              </a:ext>
            </a:extLst>
          </p:cNvPr>
          <p:cNvSpPr/>
          <p:nvPr/>
        </p:nvSpPr>
        <p:spPr>
          <a:xfrm>
            <a:off x="600729" y="3268214"/>
            <a:ext cx="6113433" cy="72843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15CB548-8819-4EFD-A62A-5EE7254799FE}"/>
              </a:ext>
            </a:extLst>
          </p:cNvPr>
          <p:cNvCxnSpPr>
            <a:endCxn id="11" idx="0"/>
          </p:cNvCxnSpPr>
          <p:nvPr/>
        </p:nvCxnSpPr>
        <p:spPr>
          <a:xfrm flipH="1">
            <a:off x="3657446" y="2126751"/>
            <a:ext cx="4525920" cy="1141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FA2675-5350-4BE8-AE27-E43736E0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43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F078F-9E83-4A3D-8747-37D032C6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pc="0" dirty="0">
                <a:solidFill>
                  <a:schemeClr val="bg1">
                    <a:lumMod val="50000"/>
                  </a:schemeClr>
                </a:solidFill>
              </a:rPr>
              <a:t>作业</a:t>
            </a:r>
            <a:r>
              <a:rPr lang="en-US" altLang="zh-CN" spc="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】</a:t>
            </a:r>
            <a:r>
              <a:rPr lang="en-US" altLang="zh-CN" spc="0" dirty="0"/>
              <a:t>SVGA </a:t>
            </a:r>
            <a:r>
              <a:rPr lang="zh-CN" altLang="en-US" spc="0" dirty="0"/>
              <a:t>显示控制器设计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A2B719-1CEB-46CF-BDAC-DF49A1A9B673}"/>
              </a:ext>
            </a:extLst>
          </p:cNvPr>
          <p:cNvSpPr txBox="1"/>
          <p:nvPr/>
        </p:nvSpPr>
        <p:spPr>
          <a:xfrm>
            <a:off x="266567" y="1022282"/>
            <a:ext cx="5576046" cy="562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600" b="1" dirty="0"/>
              <a:t>SVGA 800x600 pixels @72Hz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pixel rate:  </a:t>
            </a:r>
            <a:r>
              <a:rPr lang="en-US" altLang="zh-CN" sz="2400" b="1" dirty="0"/>
              <a:t>50</a:t>
            </a:r>
            <a:r>
              <a:rPr lang="en-US" altLang="zh-CN" sz="2400" dirty="0"/>
              <a:t> MHz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display region: </a:t>
            </a:r>
            <a:r>
              <a:rPr lang="en-US" altLang="zh-CN" sz="2400" b="1" dirty="0"/>
              <a:t>800</a:t>
            </a:r>
            <a:r>
              <a:rPr lang="en-US" altLang="zh-CN" sz="2400" dirty="0"/>
              <a:t>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retrace: 120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back porch: 56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front porch: 64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display region: </a:t>
            </a:r>
            <a:r>
              <a:rPr lang="en-US" altLang="zh-CN" sz="2400" b="1" dirty="0"/>
              <a:t>600</a:t>
            </a:r>
            <a:r>
              <a:rPr lang="en-US" altLang="zh-CN" sz="2400" dirty="0"/>
              <a:t> lines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retrace: 6 lines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top: 37 lines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bottom: 23 lines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F5C325-91E4-45D5-8229-E7F97E629717}"/>
              </a:ext>
            </a:extLst>
          </p:cNvPr>
          <p:cNvSpPr txBox="1"/>
          <p:nvPr/>
        </p:nvSpPr>
        <p:spPr>
          <a:xfrm>
            <a:off x="4787419" y="573952"/>
            <a:ext cx="1478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(</a:t>
            </a:r>
            <a:r>
              <a:rPr lang="en-US" altLang="zh-CN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</a:t>
            </a:r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uper </a:t>
            </a:r>
            <a:r>
              <a:rPr lang="en-US" altLang="zh-CN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VGA)</a:t>
            </a:r>
            <a:endParaRPr lang="zh-CN" altLang="en-US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93BA12-9764-438B-9E8B-CFF961E8261F}"/>
              </a:ext>
            </a:extLst>
          </p:cNvPr>
          <p:cNvSpPr txBox="1"/>
          <p:nvPr/>
        </p:nvSpPr>
        <p:spPr>
          <a:xfrm>
            <a:off x="6199174" y="970524"/>
            <a:ext cx="5869578" cy="562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600" b="1" dirty="0"/>
              <a:t>SVGA 800x600 pixels @60Hz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pixel rate:  </a:t>
            </a:r>
            <a:r>
              <a:rPr lang="en-US" altLang="zh-CN" sz="2400" b="1" dirty="0"/>
              <a:t>40</a:t>
            </a:r>
            <a:r>
              <a:rPr lang="en-US" altLang="zh-CN" sz="2400" dirty="0"/>
              <a:t> MHz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display region: </a:t>
            </a:r>
            <a:r>
              <a:rPr lang="en-US" altLang="zh-CN" sz="2400" b="1" dirty="0"/>
              <a:t>800</a:t>
            </a:r>
            <a:r>
              <a:rPr lang="en-US" altLang="zh-CN" sz="2400" dirty="0"/>
              <a:t>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retrace: 128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back porch: 88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front porch: 40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display region: </a:t>
            </a:r>
            <a:r>
              <a:rPr lang="en-US" altLang="zh-CN" sz="2400" b="1" dirty="0"/>
              <a:t>600</a:t>
            </a:r>
            <a:r>
              <a:rPr lang="en-US" altLang="zh-CN" sz="2400" dirty="0"/>
              <a:t> lines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retrace: 4 lines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top: 23 lines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bottom: 1 lines</a:t>
            </a:r>
            <a:endParaRPr lang="zh-CN" altLang="en-US" sz="2400" dirty="0"/>
          </a:p>
        </p:txBody>
      </p:sp>
      <p:sp>
        <p:nvSpPr>
          <p:cNvPr id="4" name="矩形: 折角 3">
            <a:extLst>
              <a:ext uri="{FF2B5EF4-FFF2-40B4-BE49-F238E27FC236}">
                <a16:creationId xmlns:a16="http://schemas.microsoft.com/office/drawing/2014/main" id="{7D5D85FB-2D61-45CF-83A0-EB3F78CBABDF}"/>
              </a:ext>
            </a:extLst>
          </p:cNvPr>
          <p:cNvSpPr/>
          <p:nvPr/>
        </p:nvSpPr>
        <p:spPr>
          <a:xfrm>
            <a:off x="123248" y="1066603"/>
            <a:ext cx="5576046" cy="5665464"/>
          </a:xfrm>
          <a:prstGeom prst="foldedCorne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折角 7">
            <a:extLst>
              <a:ext uri="{FF2B5EF4-FFF2-40B4-BE49-F238E27FC236}">
                <a16:creationId xmlns:a16="http://schemas.microsoft.com/office/drawing/2014/main" id="{ECDDA64F-EBCC-4E13-83DE-AF30930BDD84}"/>
              </a:ext>
            </a:extLst>
          </p:cNvPr>
          <p:cNvSpPr/>
          <p:nvPr/>
        </p:nvSpPr>
        <p:spPr>
          <a:xfrm>
            <a:off x="6095143" y="1056011"/>
            <a:ext cx="5576046" cy="5665464"/>
          </a:xfrm>
          <a:prstGeom prst="foldedCorne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CF5F624-B60D-45BE-A06F-E40A4454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200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F078F-9E83-4A3D-8747-37D032C6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pc="0" dirty="0">
                <a:solidFill>
                  <a:schemeClr val="bg1">
                    <a:lumMod val="50000"/>
                  </a:schemeClr>
                </a:solidFill>
              </a:rPr>
              <a:t>作业</a:t>
            </a:r>
            <a:r>
              <a:rPr lang="en-US" altLang="zh-CN" spc="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】</a:t>
            </a:r>
            <a:r>
              <a:rPr lang="en-US" altLang="zh-CN" spc="0" dirty="0"/>
              <a:t>XGA </a:t>
            </a:r>
            <a:r>
              <a:rPr lang="zh-CN" altLang="en-US" spc="0" dirty="0"/>
              <a:t>显示控制器设计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A2B719-1CEB-46CF-BDAC-DF49A1A9B673}"/>
              </a:ext>
            </a:extLst>
          </p:cNvPr>
          <p:cNvSpPr txBox="1"/>
          <p:nvPr/>
        </p:nvSpPr>
        <p:spPr>
          <a:xfrm>
            <a:off x="6331702" y="1055134"/>
            <a:ext cx="5699336" cy="562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600" b="1" dirty="0"/>
              <a:t>XGA 1280x1024 pixels @60Hz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pixel rate:  </a:t>
            </a:r>
            <a:r>
              <a:rPr lang="en-US" altLang="zh-CN" sz="2400" b="1" dirty="0"/>
              <a:t>108</a:t>
            </a:r>
            <a:r>
              <a:rPr lang="en-US" altLang="zh-CN" sz="2400" dirty="0"/>
              <a:t> MHz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display region: </a:t>
            </a:r>
            <a:r>
              <a:rPr lang="en-US" altLang="zh-CN" sz="2400" b="1" dirty="0"/>
              <a:t>1280</a:t>
            </a:r>
            <a:r>
              <a:rPr lang="en-US" altLang="zh-CN" sz="2400" dirty="0"/>
              <a:t>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retrace: 112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back porch: 248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front porch: 48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display region: </a:t>
            </a:r>
            <a:r>
              <a:rPr lang="en-US" altLang="zh-CN" sz="2400" b="1" dirty="0"/>
              <a:t>1024</a:t>
            </a:r>
            <a:r>
              <a:rPr lang="en-US" altLang="zh-CN" sz="2400" dirty="0"/>
              <a:t> lines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retrace: 3 lines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top: 38 lines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bottom: 1 lines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93BA12-9764-438B-9E8B-CFF961E8261F}"/>
              </a:ext>
            </a:extLst>
          </p:cNvPr>
          <p:cNvSpPr txBox="1"/>
          <p:nvPr/>
        </p:nvSpPr>
        <p:spPr>
          <a:xfrm>
            <a:off x="212333" y="1008900"/>
            <a:ext cx="5763703" cy="562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600" b="1" dirty="0"/>
              <a:t>XGA 1024x768 pixels @60Hz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pixel rate:  </a:t>
            </a:r>
            <a:r>
              <a:rPr lang="en-US" altLang="zh-CN" sz="2400" b="1" dirty="0"/>
              <a:t>65</a:t>
            </a:r>
            <a:r>
              <a:rPr lang="en-US" altLang="zh-CN" sz="2400" dirty="0"/>
              <a:t> MHz </a:t>
            </a:r>
            <a:r>
              <a:rPr lang="en-US" altLang="zh-CN" sz="2000" dirty="0"/>
              <a:t>(</a:t>
            </a:r>
            <a:r>
              <a:rPr lang="zh-CN" altLang="en-US" sz="2000" dirty="0"/>
              <a:t>也可用</a:t>
            </a:r>
            <a:r>
              <a:rPr lang="en-US" altLang="zh-CN" sz="2000" b="1" dirty="0"/>
              <a:t>50</a:t>
            </a:r>
            <a:r>
              <a:rPr lang="en-US" altLang="zh-CN" sz="2000" dirty="0"/>
              <a:t>MHz</a:t>
            </a:r>
            <a:r>
              <a:rPr lang="zh-CN" altLang="en-US" sz="2000" dirty="0"/>
              <a:t>代替</a:t>
            </a:r>
            <a:r>
              <a:rPr lang="en-US" altLang="zh-CN" sz="2000" dirty="0"/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display region: </a:t>
            </a:r>
            <a:r>
              <a:rPr lang="en-US" altLang="zh-CN" sz="2400" b="1" dirty="0"/>
              <a:t>1024</a:t>
            </a:r>
            <a:r>
              <a:rPr lang="en-US" altLang="zh-CN" sz="2400" dirty="0"/>
              <a:t>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retrace: 136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back porch: 160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horizontal front porch: 24 pixels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display region: </a:t>
            </a:r>
            <a:r>
              <a:rPr lang="en-US" altLang="zh-CN" sz="2400" b="1" dirty="0"/>
              <a:t>768</a:t>
            </a:r>
            <a:r>
              <a:rPr lang="en-US" altLang="zh-CN" sz="2400" dirty="0"/>
              <a:t> lines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retrace: 6 lines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top: 29 lines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vertical bottom: 3 lines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454907-88A5-4A6D-92E0-64BDBB45469D}"/>
              </a:ext>
            </a:extLst>
          </p:cNvPr>
          <p:cNvSpPr txBox="1"/>
          <p:nvPr/>
        </p:nvSpPr>
        <p:spPr>
          <a:xfrm>
            <a:off x="4394274" y="593376"/>
            <a:ext cx="2910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(E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tended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raphics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rray)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: 折角 7">
            <a:extLst>
              <a:ext uri="{FF2B5EF4-FFF2-40B4-BE49-F238E27FC236}">
                <a16:creationId xmlns:a16="http://schemas.microsoft.com/office/drawing/2014/main" id="{F92A7BFA-A758-42A2-9428-65C70ACD40A2}"/>
              </a:ext>
            </a:extLst>
          </p:cNvPr>
          <p:cNvSpPr/>
          <p:nvPr/>
        </p:nvSpPr>
        <p:spPr>
          <a:xfrm>
            <a:off x="123247" y="1066603"/>
            <a:ext cx="5699335" cy="5665464"/>
          </a:xfrm>
          <a:prstGeom prst="foldedCorne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C7404625-4410-4007-9747-4E360FD93233}"/>
              </a:ext>
            </a:extLst>
          </p:cNvPr>
          <p:cNvSpPr/>
          <p:nvPr/>
        </p:nvSpPr>
        <p:spPr>
          <a:xfrm>
            <a:off x="6288557" y="1066603"/>
            <a:ext cx="5691110" cy="5665464"/>
          </a:xfrm>
          <a:prstGeom prst="foldedCorne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C924AFC-FD6C-4117-9C04-793F623E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22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2571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5633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66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Picture</a:t>
            </a:r>
            <a:endParaRPr lang="zh-CN" altLang="en-US" sz="8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23513C-A905-4229-BA6C-4B313429AFB0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8BE837-60E1-410C-BBF1-6326588AA148}"/>
              </a:ext>
            </a:extLst>
          </p:cNvPr>
          <p:cNvSpPr txBox="1"/>
          <p:nvPr/>
        </p:nvSpPr>
        <p:spPr>
          <a:xfrm>
            <a:off x="4819462" y="6031025"/>
            <a:ext cx="2287402" cy="577751"/>
          </a:xfrm>
          <a:prstGeom prst="flowChartMultidocumen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ping-pong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B91796-ADC4-4B9D-899D-AC79A664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23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9496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3651F-6C6E-4822-9C80-B027E9D9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如何显示图像？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398B21-45E8-4973-B904-7BEB67422C9E}"/>
              </a:ext>
            </a:extLst>
          </p:cNvPr>
          <p:cNvSpPr txBox="1"/>
          <p:nvPr/>
        </p:nvSpPr>
        <p:spPr>
          <a:xfrm>
            <a:off x="1124642" y="1486499"/>
            <a:ext cx="10182159" cy="428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3200" b="1" dirty="0"/>
              <a:t>Object-mapped</a:t>
            </a:r>
            <a:r>
              <a:rPr lang="zh-CN" altLang="en-US" sz="2400" dirty="0"/>
              <a:t>：</a:t>
            </a:r>
            <a:r>
              <a:rPr lang="en-US" altLang="zh-CN" sz="2400" dirty="0"/>
              <a:t> </a:t>
            </a:r>
            <a:r>
              <a:rPr lang="zh-CN" altLang="en-US" sz="2600" dirty="0"/>
              <a:t>对于简单图形，直接在指定区域显示色彩</a:t>
            </a:r>
            <a:r>
              <a:rPr lang="zh-CN" altLang="en-US" sz="2400" dirty="0"/>
              <a:t>。</a:t>
            </a:r>
            <a:br>
              <a:rPr lang="en-US" altLang="zh-CN" sz="2400" dirty="0"/>
            </a:br>
            <a:endParaRPr lang="zh-CN" altLang="en-US" sz="24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800" b="1" dirty="0"/>
              <a:t>Bit-mapped</a:t>
            </a:r>
            <a:r>
              <a:rPr lang="zh-CN" altLang="en-US" sz="2400" dirty="0"/>
              <a:t>：        对于图片，将图片每个像素映射到屏幕上，</a:t>
            </a:r>
            <a:br>
              <a:rPr lang="en-US" altLang="zh-CN" sz="2400" dirty="0"/>
            </a:br>
            <a:r>
              <a:rPr lang="en-US" altLang="zh-CN" sz="2400" dirty="0"/>
              <a:t>                                   </a:t>
            </a:r>
            <a:r>
              <a:rPr lang="zh-CN" altLang="en-US" sz="2400" dirty="0"/>
              <a:t>如果图片较大，则需要大量的内存资源。</a:t>
            </a:r>
            <a:br>
              <a:rPr lang="en-US" altLang="zh-CN" sz="2400" dirty="0"/>
            </a:b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800" b="1" dirty="0"/>
              <a:t>Tile-mapped</a:t>
            </a:r>
            <a:r>
              <a:rPr lang="zh-CN" altLang="en-US" sz="2400" dirty="0"/>
              <a:t>：      为减少内存需求，将重复使用的内容做成</a:t>
            </a:r>
            <a:r>
              <a:rPr lang="zh-CN" altLang="en-US" sz="2400" b="1" dirty="0"/>
              <a:t>小块</a:t>
            </a:r>
            <a:r>
              <a:rPr lang="zh-CN" altLang="en-US" sz="2400" dirty="0"/>
              <a:t>，</a:t>
            </a:r>
            <a:br>
              <a:rPr lang="en-US" altLang="zh-CN" sz="2400" dirty="0"/>
            </a:br>
            <a:r>
              <a:rPr lang="en-US" altLang="zh-CN" sz="2400" dirty="0"/>
              <a:t>                                   </a:t>
            </a:r>
            <a:r>
              <a:rPr lang="zh-CN" altLang="en-US" sz="2400" dirty="0"/>
              <a:t>如，</a:t>
            </a:r>
            <a:r>
              <a:rPr lang="en-US" altLang="zh-CN" sz="2400" dirty="0"/>
              <a:t>ASCII</a:t>
            </a:r>
            <a:r>
              <a:rPr lang="zh-CN" altLang="en-US" sz="2400" dirty="0"/>
              <a:t>字符，分别做成</a:t>
            </a:r>
            <a:r>
              <a:rPr lang="en-US" altLang="zh-CN" sz="2400" dirty="0"/>
              <a:t>16x8</a:t>
            </a:r>
            <a:r>
              <a:rPr lang="zh-CN" altLang="en-US" sz="2400" dirty="0"/>
              <a:t>点阵字库。</a:t>
            </a:r>
            <a:endParaRPr lang="en-US" altLang="zh-CN" sz="24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0C5CA4-E595-4AF6-8504-72E35F04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24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BE6C0A-93F5-464E-85AF-B30DCE76D488}"/>
              </a:ext>
            </a:extLst>
          </p:cNvPr>
          <p:cNvSpPr/>
          <p:nvPr/>
        </p:nvSpPr>
        <p:spPr>
          <a:xfrm>
            <a:off x="580398" y="2611789"/>
            <a:ext cx="10967324" cy="348786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36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0CDB45-28F4-48CB-862C-5D913F98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35" y="2511063"/>
            <a:ext cx="6051008" cy="35887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92CC3B8-88C4-4517-AE7C-17B372C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① Object-mapped</a:t>
            </a:r>
            <a:endParaRPr lang="zh-CN" altLang="en-US" b="1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514B50-DCD8-4BB8-9E77-FF5E25EE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34" y="2553543"/>
            <a:ext cx="5395316" cy="39851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177572-1719-480F-A443-34B78BB4800C}"/>
              </a:ext>
            </a:extLst>
          </p:cNvPr>
          <p:cNvSpPr txBox="1"/>
          <p:nvPr/>
        </p:nvSpPr>
        <p:spPr>
          <a:xfrm>
            <a:off x="1" y="111529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对于简单几何图形，直接在指定区域显示颜色。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B6C9FF-43BF-4C2E-90BD-9DE35AE6725E}"/>
              </a:ext>
            </a:extLst>
          </p:cNvPr>
          <p:cNvSpPr txBox="1"/>
          <p:nvPr/>
        </p:nvSpPr>
        <p:spPr>
          <a:xfrm>
            <a:off x="10181361" y="65124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静止</a:t>
            </a:r>
            <a:endParaRPr lang="zh-CN" altLang="en-US" sz="2000" b="1" dirty="0">
              <a:solidFill>
                <a:schemeClr val="accent5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976C4D-8BBD-4D7E-9155-59791541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25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5036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CC3B8-88C4-4517-AE7C-17B372C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Arial" panose="020B0604020202020204" pitchFamily="34" charset="0"/>
                <a:cs typeface="Arial" panose="020B0604020202020204" pitchFamily="34" charset="0"/>
              </a:rPr>
              <a:t>乒乓球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endParaRPr lang="zh-CN" altLang="en-US" b="1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687E4C-B0A1-4EA1-9B1E-63A958D9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763" y="1425571"/>
            <a:ext cx="6098680" cy="6078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EA9EEB-7285-4DA3-9C3E-28B4FCF34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63" y="2289891"/>
            <a:ext cx="6243485" cy="190888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EED72B4-D94D-43A5-86EC-6D7BC2F5B707}"/>
              </a:ext>
            </a:extLst>
          </p:cNvPr>
          <p:cNvGrpSpPr/>
          <p:nvPr/>
        </p:nvGrpSpPr>
        <p:grpSpPr>
          <a:xfrm>
            <a:off x="105803" y="1919361"/>
            <a:ext cx="5395316" cy="3985132"/>
            <a:chOff x="105803" y="1037817"/>
            <a:chExt cx="5395316" cy="398513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6514B50-DCD8-4BB8-9E77-FF5E25EE5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03" y="1037817"/>
              <a:ext cx="5395316" cy="398513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D690028-E900-46F0-9DB0-5D5E95571807}"/>
                </a:ext>
              </a:extLst>
            </p:cNvPr>
            <p:cNvSpPr/>
            <p:nvPr/>
          </p:nvSpPr>
          <p:spPr>
            <a:xfrm>
              <a:off x="1164730" y="1548573"/>
              <a:ext cx="72000" cy="273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691E99B-1A75-4C01-8ACB-E0A49BA190B9}"/>
              </a:ext>
            </a:extLst>
          </p:cNvPr>
          <p:cNvSpPr txBox="1"/>
          <p:nvPr/>
        </p:nvSpPr>
        <p:spPr>
          <a:xfrm>
            <a:off x="10181361" y="65124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静止</a:t>
            </a:r>
            <a:endParaRPr lang="zh-CN" altLang="en-US" sz="2000" b="1" dirty="0">
              <a:solidFill>
                <a:schemeClr val="accent5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B6767-5269-4831-9A96-8DEDF986DB71}"/>
              </a:ext>
            </a:extLst>
          </p:cNvPr>
          <p:cNvSpPr txBox="1"/>
          <p:nvPr/>
        </p:nvSpPr>
        <p:spPr>
          <a:xfrm>
            <a:off x="119208" y="249944"/>
            <a:ext cx="249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Object-mapped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CE18F1B7-82B5-46CE-8263-8CC043989072}"/>
              </a:ext>
            </a:extLst>
          </p:cNvPr>
          <p:cNvSpPr/>
          <p:nvPr/>
        </p:nvSpPr>
        <p:spPr>
          <a:xfrm>
            <a:off x="5623289" y="1237453"/>
            <a:ext cx="6405662" cy="3044350"/>
          </a:xfrm>
          <a:prstGeom prst="foldedCorne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6F5C8B8-EC1F-455D-9CCE-4D732946660D}"/>
              </a:ext>
            </a:extLst>
          </p:cNvPr>
          <p:cNvGrpSpPr/>
          <p:nvPr/>
        </p:nvGrpSpPr>
        <p:grpSpPr>
          <a:xfrm>
            <a:off x="6335095" y="4633085"/>
            <a:ext cx="3077202" cy="1974923"/>
            <a:chOff x="5727320" y="4708017"/>
            <a:chExt cx="3077202" cy="197492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9B9D46F-4DA2-48D3-804B-AE7A1C982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1242" y="4811502"/>
              <a:ext cx="2094988" cy="1845745"/>
            </a:xfrm>
            <a:prstGeom prst="rect">
              <a:avLst/>
            </a:prstGeom>
          </p:spPr>
        </p:pic>
        <p:sp>
          <p:nvSpPr>
            <p:cNvPr id="15" name="矩形: 折角 14">
              <a:extLst>
                <a:ext uri="{FF2B5EF4-FFF2-40B4-BE49-F238E27FC236}">
                  <a16:creationId xmlns:a16="http://schemas.microsoft.com/office/drawing/2014/main" id="{F8D61B15-F355-4484-B253-17D7D6A5383F}"/>
                </a:ext>
              </a:extLst>
            </p:cNvPr>
            <p:cNvSpPr/>
            <p:nvPr/>
          </p:nvSpPr>
          <p:spPr>
            <a:xfrm>
              <a:off x="5727320" y="4708017"/>
              <a:ext cx="3077202" cy="1974923"/>
            </a:xfrm>
            <a:prstGeom prst="foldedCorne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98556BFD-7CA2-4CCE-AED3-F22FEE0B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26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720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CC3B8-88C4-4517-AE7C-17B372C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Arial" panose="020B0604020202020204" pitchFamily="34" charset="0"/>
                <a:cs typeface="Arial" panose="020B0604020202020204" pitchFamily="34" charset="0"/>
              </a:rPr>
              <a:t>乒乓球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bar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（球拍）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6061252-0A66-4EA0-9DD4-BC46F790E644}"/>
              </a:ext>
            </a:extLst>
          </p:cNvPr>
          <p:cNvGrpSpPr/>
          <p:nvPr/>
        </p:nvGrpSpPr>
        <p:grpSpPr>
          <a:xfrm>
            <a:off x="61305" y="1777003"/>
            <a:ext cx="5395316" cy="3985132"/>
            <a:chOff x="63033" y="1037817"/>
            <a:chExt cx="5395316" cy="398513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6514B50-DCD8-4BB8-9E77-FF5E25EE5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33" y="1037817"/>
              <a:ext cx="5395316" cy="398513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D690028-E900-46F0-9DB0-5D5E95571807}"/>
                </a:ext>
              </a:extLst>
            </p:cNvPr>
            <p:cNvSpPr/>
            <p:nvPr/>
          </p:nvSpPr>
          <p:spPr>
            <a:xfrm>
              <a:off x="4083943" y="2546856"/>
              <a:ext cx="90000" cy="64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EF6A732-14B8-4E19-B4A3-A6FCB7A2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95" y="1048263"/>
            <a:ext cx="6602600" cy="16738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F19B0FA-E8E1-4ACB-8E7E-EBD1DAEE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95" y="2890317"/>
            <a:ext cx="5824567" cy="18433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459656-0317-4B64-9C04-CE38170CBC21}"/>
              </a:ext>
            </a:extLst>
          </p:cNvPr>
          <p:cNvSpPr txBox="1"/>
          <p:nvPr/>
        </p:nvSpPr>
        <p:spPr>
          <a:xfrm>
            <a:off x="119208" y="249944"/>
            <a:ext cx="2810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Object-mapped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3D49D2-8195-4836-BEC4-B728B59BEA83}"/>
              </a:ext>
            </a:extLst>
          </p:cNvPr>
          <p:cNvSpPr txBox="1"/>
          <p:nvPr/>
        </p:nvSpPr>
        <p:spPr>
          <a:xfrm>
            <a:off x="10181361" y="65124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静止</a:t>
            </a:r>
            <a:endParaRPr lang="zh-CN" altLang="en-US" sz="2000" b="1" dirty="0">
              <a:solidFill>
                <a:schemeClr val="accent5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1BF90B10-0621-4A74-BA51-99BE5B4A0106}"/>
              </a:ext>
            </a:extLst>
          </p:cNvPr>
          <p:cNvSpPr/>
          <p:nvPr/>
        </p:nvSpPr>
        <p:spPr>
          <a:xfrm>
            <a:off x="5456621" y="1000783"/>
            <a:ext cx="6676361" cy="3828563"/>
          </a:xfrm>
          <a:prstGeom prst="foldedCorne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DF582EB-4F99-4B8B-BE90-6804A2144967}"/>
              </a:ext>
            </a:extLst>
          </p:cNvPr>
          <p:cNvGrpSpPr/>
          <p:nvPr/>
        </p:nvGrpSpPr>
        <p:grpSpPr>
          <a:xfrm>
            <a:off x="5858731" y="4927223"/>
            <a:ext cx="2447526" cy="1837942"/>
            <a:chOff x="5858731" y="4927223"/>
            <a:chExt cx="2447526" cy="183794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F0E7026-28EA-4B4C-BF88-EDFA7317D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951770"/>
              <a:ext cx="1932960" cy="1813395"/>
            </a:xfrm>
            <a:prstGeom prst="rect">
              <a:avLst/>
            </a:prstGeom>
          </p:spPr>
        </p:pic>
        <p:sp>
          <p:nvSpPr>
            <p:cNvPr id="14" name="矩形: 折角 13">
              <a:extLst>
                <a:ext uri="{FF2B5EF4-FFF2-40B4-BE49-F238E27FC236}">
                  <a16:creationId xmlns:a16="http://schemas.microsoft.com/office/drawing/2014/main" id="{FF3922C8-7D87-4E9C-A735-8FE50DCEB356}"/>
                </a:ext>
              </a:extLst>
            </p:cNvPr>
            <p:cNvSpPr/>
            <p:nvPr/>
          </p:nvSpPr>
          <p:spPr>
            <a:xfrm>
              <a:off x="5858731" y="4927223"/>
              <a:ext cx="2447526" cy="1837941"/>
            </a:xfrm>
            <a:prstGeom prst="foldedCorne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E93C4A94-3F6D-4463-AEEA-287EF622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839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CC3B8-88C4-4517-AE7C-17B372C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Arial" panose="020B0604020202020204" pitchFamily="34" charset="0"/>
                <a:cs typeface="Arial" panose="020B0604020202020204" pitchFamily="34" charset="0"/>
              </a:rPr>
              <a:t>乒乓球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（方球）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608F0CB-1C7D-4D69-95DB-33749EC46C31}"/>
              </a:ext>
            </a:extLst>
          </p:cNvPr>
          <p:cNvGrpSpPr/>
          <p:nvPr/>
        </p:nvGrpSpPr>
        <p:grpSpPr>
          <a:xfrm>
            <a:off x="63033" y="2061723"/>
            <a:ext cx="5395316" cy="3985132"/>
            <a:chOff x="63033" y="1037817"/>
            <a:chExt cx="5395316" cy="398513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6514B50-DCD8-4BB8-9E77-FF5E25EE5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33" y="1037817"/>
              <a:ext cx="5395316" cy="398513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D690028-E900-46F0-9DB0-5D5E95571807}"/>
                </a:ext>
              </a:extLst>
            </p:cNvPr>
            <p:cNvSpPr/>
            <p:nvPr/>
          </p:nvSpPr>
          <p:spPr>
            <a:xfrm>
              <a:off x="3764183" y="2748810"/>
              <a:ext cx="180000" cy="18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7B141B5-26DA-42F9-A94D-0D97FCAC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04" y="968338"/>
            <a:ext cx="6495338" cy="18762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A4FD3C-2819-4C74-B8F1-3C6ABDEBF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26" y="2915360"/>
            <a:ext cx="6378363" cy="19135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D20803-0B23-4F7C-B886-CE2FC37DBA2A}"/>
              </a:ext>
            </a:extLst>
          </p:cNvPr>
          <p:cNvSpPr txBox="1"/>
          <p:nvPr/>
        </p:nvSpPr>
        <p:spPr>
          <a:xfrm>
            <a:off x="119209" y="249944"/>
            <a:ext cx="2443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Object-mapped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6489F3-9AE1-4220-8062-F8FF01F63DF3}"/>
              </a:ext>
            </a:extLst>
          </p:cNvPr>
          <p:cNvSpPr txBox="1"/>
          <p:nvPr/>
        </p:nvSpPr>
        <p:spPr>
          <a:xfrm>
            <a:off x="10181361" y="65124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静止</a:t>
            </a:r>
            <a:endParaRPr lang="zh-CN" altLang="en-US" sz="2000" b="1" dirty="0">
              <a:solidFill>
                <a:schemeClr val="accent5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矩形: 折角 14">
            <a:extLst>
              <a:ext uri="{FF2B5EF4-FFF2-40B4-BE49-F238E27FC236}">
                <a16:creationId xmlns:a16="http://schemas.microsoft.com/office/drawing/2014/main" id="{D4DB3FB1-C282-47CB-B57D-FA3997452804}"/>
              </a:ext>
            </a:extLst>
          </p:cNvPr>
          <p:cNvSpPr/>
          <p:nvPr/>
        </p:nvSpPr>
        <p:spPr>
          <a:xfrm>
            <a:off x="5415219" y="965123"/>
            <a:ext cx="6717763" cy="3863745"/>
          </a:xfrm>
          <a:prstGeom prst="foldedCorne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B2CFCC0-29AF-4168-8735-0EFB26F5432A}"/>
              </a:ext>
            </a:extLst>
          </p:cNvPr>
          <p:cNvGrpSpPr/>
          <p:nvPr/>
        </p:nvGrpSpPr>
        <p:grpSpPr>
          <a:xfrm>
            <a:off x="5798501" y="4911640"/>
            <a:ext cx="2743200" cy="1946360"/>
            <a:chOff x="5798501" y="4911640"/>
            <a:chExt cx="2743200" cy="194636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EC7F81B-3770-4F8F-A65C-54B43FE8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369" y="4964021"/>
              <a:ext cx="2073046" cy="1893979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E624CD3-2C50-4965-A0F5-315466AD59E7}"/>
                </a:ext>
              </a:extLst>
            </p:cNvPr>
            <p:cNvSpPr/>
            <p:nvPr/>
          </p:nvSpPr>
          <p:spPr>
            <a:xfrm>
              <a:off x="6987051" y="4964020"/>
              <a:ext cx="648000" cy="338349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折角 15">
              <a:extLst>
                <a:ext uri="{FF2B5EF4-FFF2-40B4-BE49-F238E27FC236}">
                  <a16:creationId xmlns:a16="http://schemas.microsoft.com/office/drawing/2014/main" id="{6CC44359-8B91-4EAD-A2F7-A53F5F6E5C29}"/>
                </a:ext>
              </a:extLst>
            </p:cNvPr>
            <p:cNvSpPr/>
            <p:nvPr/>
          </p:nvSpPr>
          <p:spPr>
            <a:xfrm>
              <a:off x="5798501" y="4911640"/>
              <a:ext cx="2743200" cy="1913509"/>
            </a:xfrm>
            <a:prstGeom prst="foldedCorne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561451F7-A0C3-4C44-B8CD-7EB1B2707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28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7005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CC3B8-88C4-4517-AE7C-17B372CD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3165"/>
          </a:xfrm>
        </p:spPr>
        <p:txBody>
          <a:bodyPr/>
          <a:lstStyle/>
          <a:p>
            <a:r>
              <a:rPr lang="zh-CN" altLang="en-US" spc="300" dirty="0">
                <a:latin typeface="Arial" panose="020B0604020202020204" pitchFamily="34" charset="0"/>
                <a:cs typeface="Arial" panose="020B0604020202020204" pitchFamily="34" charset="0"/>
              </a:rPr>
              <a:t>乒乓球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en-US" b="1" spc="0" dirty="0">
                <a:latin typeface="Arial" panose="020B0604020202020204" pitchFamily="34" charset="0"/>
                <a:cs typeface="Arial" panose="020B0604020202020204" pitchFamily="34" charset="0"/>
              </a:rPr>
              <a:t>代码</a:t>
            </a:r>
            <a:endParaRPr lang="zh-CN" altLang="en-US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8A22C8-96BA-4CEB-A484-F164807BFCEE}"/>
              </a:ext>
            </a:extLst>
          </p:cNvPr>
          <p:cNvSpPr txBox="1"/>
          <p:nvPr/>
        </p:nvSpPr>
        <p:spPr>
          <a:xfrm>
            <a:off x="8010369" y="37075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静止</a:t>
            </a:r>
            <a:endParaRPr lang="zh-CN" altLang="en-US" sz="2000" b="1" dirty="0">
              <a:solidFill>
                <a:schemeClr val="accent5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663101-15E4-44ED-A47F-C295BC39D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413" y="989757"/>
            <a:ext cx="4617717" cy="38123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EE6D1B-9ED5-4036-AA01-B61760A6C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384" y="0"/>
            <a:ext cx="3077737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370A7C-517A-4D12-8829-0989859FC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73165"/>
            <a:ext cx="4498916" cy="60848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7A5814-0CEF-47CC-BEDF-BFC4752750EB}"/>
              </a:ext>
            </a:extLst>
          </p:cNvPr>
          <p:cNvSpPr txBox="1"/>
          <p:nvPr/>
        </p:nvSpPr>
        <p:spPr>
          <a:xfrm>
            <a:off x="119208" y="249944"/>
            <a:ext cx="3471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Object-mapped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3D1E10-8FC4-4C69-9C3A-9D4448C32995}"/>
              </a:ext>
            </a:extLst>
          </p:cNvPr>
          <p:cNvSpPr/>
          <p:nvPr/>
        </p:nvSpPr>
        <p:spPr>
          <a:xfrm>
            <a:off x="5503310" y="1156447"/>
            <a:ext cx="483320" cy="225912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4AF92D-2C30-44B8-8C08-2F0B9D44B557}"/>
              </a:ext>
            </a:extLst>
          </p:cNvPr>
          <p:cNvSpPr/>
          <p:nvPr/>
        </p:nvSpPr>
        <p:spPr>
          <a:xfrm>
            <a:off x="5503310" y="2370058"/>
            <a:ext cx="424154" cy="225911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3CE5AA-2DDF-4891-AF84-D1135151BCDE}"/>
              </a:ext>
            </a:extLst>
          </p:cNvPr>
          <p:cNvSpPr/>
          <p:nvPr/>
        </p:nvSpPr>
        <p:spPr>
          <a:xfrm>
            <a:off x="5503310" y="3783106"/>
            <a:ext cx="483320" cy="225912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53E2C3-D381-40D9-96FC-DEA4665727AC}"/>
              </a:ext>
            </a:extLst>
          </p:cNvPr>
          <p:cNvSpPr/>
          <p:nvPr/>
        </p:nvSpPr>
        <p:spPr>
          <a:xfrm>
            <a:off x="10625114" y="1486348"/>
            <a:ext cx="557459" cy="213361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4CD214-7618-4855-B248-214FCDB5A2B8}"/>
              </a:ext>
            </a:extLst>
          </p:cNvPr>
          <p:cNvSpPr/>
          <p:nvPr/>
        </p:nvSpPr>
        <p:spPr>
          <a:xfrm>
            <a:off x="10619735" y="2773089"/>
            <a:ext cx="557459" cy="213361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8E3779C-9B25-4BF1-A035-48B35C65B000}"/>
              </a:ext>
            </a:extLst>
          </p:cNvPr>
          <p:cNvSpPr/>
          <p:nvPr/>
        </p:nvSpPr>
        <p:spPr>
          <a:xfrm>
            <a:off x="10590098" y="4068658"/>
            <a:ext cx="557459" cy="213361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89B104-CF91-4B3F-9477-386F1F55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29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832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B1286-1589-4AB1-A08A-93F3AFF2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spc="0" dirty="0">
                <a:latin typeface="Arial Black" panose="020B0A04020102020204" pitchFamily="34" charset="0"/>
              </a:rPr>
              <a:t>FPGA </a:t>
            </a:r>
            <a:r>
              <a:rPr lang="zh-CN" altLang="en-US" dirty="0"/>
              <a:t>的设计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562EEC-B680-4BC8-8D02-C39C6C967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76" y="1221024"/>
            <a:ext cx="4074412" cy="5212629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396938-7B18-4081-AF6C-F2152A05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172BA97-0A22-4C52-9BAD-D57DB2F40D42}"/>
              </a:ext>
            </a:extLst>
          </p:cNvPr>
          <p:cNvGrpSpPr/>
          <p:nvPr/>
        </p:nvGrpSpPr>
        <p:grpSpPr>
          <a:xfrm>
            <a:off x="5130494" y="900000"/>
            <a:ext cx="5864208" cy="5958000"/>
            <a:chOff x="5130494" y="900000"/>
            <a:chExt cx="5864208" cy="59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F249D5F-6566-458C-BF5C-ED014F97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0498" y="963679"/>
              <a:ext cx="4334204" cy="573302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262EA67-6912-4A64-A72B-6F55C4AC5750}"/>
                </a:ext>
              </a:extLst>
            </p:cNvPr>
            <p:cNvSpPr txBox="1"/>
            <p:nvPr/>
          </p:nvSpPr>
          <p:spPr>
            <a:xfrm>
              <a:off x="7452085" y="3883593"/>
              <a:ext cx="34289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 FPGA generally will run faster</a:t>
              </a:r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7837D57-E5B8-4BD4-BA61-3DD5C971A41B}"/>
                </a:ext>
              </a:extLst>
            </p:cNvPr>
            <p:cNvSpPr txBox="1"/>
            <p:nvPr/>
          </p:nvSpPr>
          <p:spPr>
            <a:xfrm>
              <a:off x="7149485" y="468150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没有代码！</a:t>
              </a:r>
            </a:p>
          </p:txBody>
        </p:sp>
        <p:sp>
          <p:nvSpPr>
            <p:cNvPr id="11" name="标注: 左右箭头 10">
              <a:extLst>
                <a:ext uri="{FF2B5EF4-FFF2-40B4-BE49-F238E27FC236}">
                  <a16:creationId xmlns:a16="http://schemas.microsoft.com/office/drawing/2014/main" id="{7F5034D5-126B-42BB-8F27-C70A8C7CE6FF}"/>
                </a:ext>
              </a:extLst>
            </p:cNvPr>
            <p:cNvSpPr/>
            <p:nvPr/>
          </p:nvSpPr>
          <p:spPr>
            <a:xfrm>
              <a:off x="5130494" y="900000"/>
              <a:ext cx="1018433" cy="5958000"/>
            </a:xfrm>
            <a:prstGeom prst="leftRightArrowCallout">
              <a:avLst>
                <a:gd name="adj1" fmla="val 17473"/>
                <a:gd name="adj2" fmla="val 9946"/>
                <a:gd name="adj3" fmla="val 25000"/>
                <a:gd name="adj4" fmla="val 4812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79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CC3B8-88C4-4517-AE7C-17B372C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Arial" panose="020B0604020202020204" pitchFamily="34" charset="0"/>
                <a:cs typeface="Arial" panose="020B0604020202020204" pitchFamily="34" charset="0"/>
              </a:rPr>
              <a:t>乒乓球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：顶层</a:t>
            </a:r>
            <a:r>
              <a:rPr lang="zh-CN" altLang="en-US" b="1" spc="0" dirty="0">
                <a:latin typeface="Arial" panose="020B0604020202020204" pitchFamily="34" charset="0"/>
                <a:cs typeface="Arial" panose="020B0604020202020204" pitchFamily="34" charset="0"/>
              </a:rPr>
              <a:t>代码</a:t>
            </a:r>
            <a:endParaRPr lang="zh-CN" altLang="en-US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D552B8-AC66-4170-89D5-4EE9A50A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4" y="900000"/>
            <a:ext cx="5711632" cy="58762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5F580E-18F6-4970-8BF5-5C52C707B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346" y="1183671"/>
            <a:ext cx="5395316" cy="39851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0E18D5-8DB7-4A97-92D6-2EAAEB01331A}"/>
              </a:ext>
            </a:extLst>
          </p:cNvPr>
          <p:cNvSpPr txBox="1"/>
          <p:nvPr/>
        </p:nvSpPr>
        <p:spPr>
          <a:xfrm>
            <a:off x="119208" y="249944"/>
            <a:ext cx="25966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Object-mapped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5912FC-4A0D-4A19-BA70-662A8076A947}"/>
              </a:ext>
            </a:extLst>
          </p:cNvPr>
          <p:cNvSpPr txBox="1"/>
          <p:nvPr/>
        </p:nvSpPr>
        <p:spPr>
          <a:xfrm>
            <a:off x="10181361" y="65124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静止</a:t>
            </a:r>
            <a:endParaRPr lang="zh-CN" altLang="en-US" sz="2000" b="1" dirty="0">
              <a:solidFill>
                <a:schemeClr val="accent5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442A95-75A2-4441-A9FA-BCC8A015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30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069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CC3B8-88C4-4517-AE7C-17B372C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Arial" panose="020B0604020202020204" pitchFamily="34" charset="0"/>
                <a:cs typeface="Arial" panose="020B0604020202020204" pitchFamily="34" charset="0"/>
              </a:rPr>
              <a:t>乒乓球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（圆球）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514B50-DCD8-4BB8-9E77-FF5E25EE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3" y="1037817"/>
            <a:ext cx="5395316" cy="398513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D690028-E900-46F0-9DB0-5D5E95571807}"/>
              </a:ext>
            </a:extLst>
          </p:cNvPr>
          <p:cNvSpPr/>
          <p:nvPr/>
        </p:nvSpPr>
        <p:spPr>
          <a:xfrm>
            <a:off x="3764183" y="27488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B141B5-26DA-42F9-A94D-0D97FCACC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28" y="5223689"/>
            <a:ext cx="5228221" cy="15102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EF4C41-76AC-4B39-B577-CBCBC920E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324" y="925909"/>
            <a:ext cx="5409586" cy="27814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0184BD-2E42-4714-865C-AACA526CA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527" y="3840416"/>
            <a:ext cx="5075159" cy="7781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E36B47-14B9-4CE8-B9D0-9ACF657FD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527" y="4833434"/>
            <a:ext cx="5266383" cy="18310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2F8048-6B7A-4E66-AD31-3E82C7018B8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0696" y="1753884"/>
            <a:ext cx="2012023" cy="19898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475ABF2-5B3E-46ED-A177-77BFDD82829E}"/>
              </a:ext>
            </a:extLst>
          </p:cNvPr>
          <p:cNvSpPr txBox="1"/>
          <p:nvPr/>
        </p:nvSpPr>
        <p:spPr>
          <a:xfrm>
            <a:off x="1618582" y="3743736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8x8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圆型位图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17AAAB-CEF9-4343-8372-AF41C9BEEEA0}"/>
              </a:ext>
            </a:extLst>
          </p:cNvPr>
          <p:cNvSpPr txBox="1"/>
          <p:nvPr/>
        </p:nvSpPr>
        <p:spPr>
          <a:xfrm>
            <a:off x="119208" y="249944"/>
            <a:ext cx="26349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Object-mapped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83CEE7-8E98-4E61-85F0-7D7D06A97690}"/>
              </a:ext>
            </a:extLst>
          </p:cNvPr>
          <p:cNvSpPr txBox="1"/>
          <p:nvPr/>
        </p:nvSpPr>
        <p:spPr>
          <a:xfrm>
            <a:off x="10181361" y="65124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静止</a:t>
            </a:r>
            <a:endParaRPr lang="zh-CN" altLang="en-US" sz="2000" b="1" dirty="0">
              <a:solidFill>
                <a:schemeClr val="accent5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6BC7AA-2719-471B-9693-C0A8C65E6372}"/>
              </a:ext>
            </a:extLst>
          </p:cNvPr>
          <p:cNvSpPr/>
          <p:nvPr/>
        </p:nvSpPr>
        <p:spPr>
          <a:xfrm>
            <a:off x="5758323" y="925908"/>
            <a:ext cx="5709561" cy="281782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左右 7">
            <a:extLst>
              <a:ext uri="{FF2B5EF4-FFF2-40B4-BE49-F238E27FC236}">
                <a16:creationId xmlns:a16="http://schemas.microsoft.com/office/drawing/2014/main" id="{AA3582EA-A827-42BF-A627-3F2AFAE7DBBF}"/>
              </a:ext>
            </a:extLst>
          </p:cNvPr>
          <p:cNvSpPr/>
          <p:nvPr/>
        </p:nvSpPr>
        <p:spPr>
          <a:xfrm>
            <a:off x="4754880" y="2248348"/>
            <a:ext cx="828339" cy="242047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9E3F47-8C35-4850-9E1E-6E77E8C8AC6E}"/>
              </a:ext>
            </a:extLst>
          </p:cNvPr>
          <p:cNvSpPr txBox="1"/>
          <p:nvPr/>
        </p:nvSpPr>
        <p:spPr>
          <a:xfrm>
            <a:off x="6578300" y="4553976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圆球一行中某一列的像素值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B3D98192-C8D4-485E-8198-10FF3C73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31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262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CC3B8-88C4-4517-AE7C-17B372C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Arial" panose="020B0604020202020204" pitchFamily="34" charset="0"/>
                <a:cs typeface="Arial" panose="020B0604020202020204" pitchFamily="34" charset="0"/>
              </a:rPr>
              <a:t>乒乓球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bar 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zh-CN" altLang="en-US" b="1" spc="0" dirty="0">
                <a:latin typeface="Arial" panose="020B0604020202020204" pitchFamily="34" charset="0"/>
                <a:cs typeface="Arial" panose="020B0604020202020204" pitchFamily="34" charset="0"/>
              </a:rPr>
              <a:t>球拍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8A22C8-96BA-4CEB-A484-F164807BFCEE}"/>
              </a:ext>
            </a:extLst>
          </p:cNvPr>
          <p:cNvSpPr txBox="1"/>
          <p:nvPr/>
        </p:nvSpPr>
        <p:spPr>
          <a:xfrm>
            <a:off x="10181361" y="9966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spc="3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endParaRPr lang="zh-CN" altLang="en-US" sz="2000" b="1" spc="3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ADB6162-7A9A-4F9D-B9C4-33D4128BB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0"/>
          <a:stretch/>
        </p:blipFill>
        <p:spPr>
          <a:xfrm>
            <a:off x="246047" y="916840"/>
            <a:ext cx="6703994" cy="10173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46F1D1-E85F-4B08-BB33-1ABA4446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9" y="2044486"/>
            <a:ext cx="6599560" cy="3808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9CA90F1-A1D8-4852-88E7-E1D8866F6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08" y="2535706"/>
            <a:ext cx="6915061" cy="37528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4AE2ED-8806-4145-8802-0A7BF82A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148" y="2595166"/>
            <a:ext cx="6446293" cy="15443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220AA8-FFA6-4930-846B-3D82E2B64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91" y="6355337"/>
            <a:ext cx="4587023" cy="3114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2A6B2BD-6112-4FBE-B76B-57AC96FF6DD7}"/>
              </a:ext>
            </a:extLst>
          </p:cNvPr>
          <p:cNvSpPr txBox="1"/>
          <p:nvPr/>
        </p:nvSpPr>
        <p:spPr>
          <a:xfrm>
            <a:off x="119209" y="249944"/>
            <a:ext cx="2623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Object-mapped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18410E4-B839-4A98-886D-80B12E8754E0}"/>
              </a:ext>
            </a:extLst>
          </p:cNvPr>
          <p:cNvSpPr/>
          <p:nvPr/>
        </p:nvSpPr>
        <p:spPr>
          <a:xfrm>
            <a:off x="1576014" y="2061641"/>
            <a:ext cx="2014267" cy="352972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173BF8-0F64-424F-921E-3C4745DB0B17}"/>
              </a:ext>
            </a:extLst>
          </p:cNvPr>
          <p:cNvSpPr/>
          <p:nvPr/>
        </p:nvSpPr>
        <p:spPr>
          <a:xfrm>
            <a:off x="943106" y="5016408"/>
            <a:ext cx="2978056" cy="352972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80605EE-D3D5-458E-94B1-93B18A51694D}"/>
              </a:ext>
            </a:extLst>
          </p:cNvPr>
          <p:cNvSpPr/>
          <p:nvPr/>
        </p:nvSpPr>
        <p:spPr>
          <a:xfrm>
            <a:off x="943106" y="5652506"/>
            <a:ext cx="2978056" cy="352972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384944B-633C-41F4-AF91-C7CBF54F17E0}"/>
              </a:ext>
            </a:extLst>
          </p:cNvPr>
          <p:cNvGrpSpPr/>
          <p:nvPr/>
        </p:nvGrpSpPr>
        <p:grpSpPr>
          <a:xfrm>
            <a:off x="8185336" y="4206252"/>
            <a:ext cx="3418384" cy="2524914"/>
            <a:chOff x="8185336" y="4206252"/>
            <a:chExt cx="3418384" cy="25249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25F580E-18F6-4970-8BF5-5C52C707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85336" y="4206252"/>
              <a:ext cx="3418384" cy="2524914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F8E32C-D762-4520-ACB7-BEC567C81AF5}"/>
                </a:ext>
              </a:extLst>
            </p:cNvPr>
            <p:cNvSpPr/>
            <p:nvPr/>
          </p:nvSpPr>
          <p:spPr>
            <a:xfrm>
              <a:off x="10754365" y="5181944"/>
              <a:ext cx="36000" cy="39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0AD05B-91C2-4573-88F1-8D27BCEC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32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934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CC3B8-88C4-4517-AE7C-17B372C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Arial" panose="020B0604020202020204" pitchFamily="34" charset="0"/>
                <a:cs typeface="Arial" panose="020B0604020202020204" pitchFamily="34" charset="0"/>
              </a:rPr>
              <a:t>乒乓球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endParaRPr lang="zh-CN" altLang="en-US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D99631-9C49-437D-ACB0-DA544B0E6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9" y="1331078"/>
            <a:ext cx="5947413" cy="8748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851A286-BF32-4C65-AEB9-1E426170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90" y="932088"/>
            <a:ext cx="3748291" cy="29808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2DEF37-EA46-41EB-91BE-BA9FF61E8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5" y="2418649"/>
            <a:ext cx="4520577" cy="61888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8F2EA2E-7A8C-430D-825A-8A7E869DC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5" y="3187623"/>
            <a:ext cx="6076915" cy="18892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32C8A2E-8764-4598-90BF-BDFB062F57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662" b="15680"/>
          <a:stretch/>
        </p:blipFill>
        <p:spPr>
          <a:xfrm>
            <a:off x="4109870" y="4067709"/>
            <a:ext cx="2487274" cy="179423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CC0BEE1-CF46-45B8-9E6F-DB24B670E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09" y="6171549"/>
            <a:ext cx="5283950" cy="29670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95D5233-011D-4D8C-AC5E-001803024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073" y="6494776"/>
            <a:ext cx="5253086" cy="27412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43893E6-23E1-4E17-9013-81F4F68A9C00}"/>
              </a:ext>
            </a:extLst>
          </p:cNvPr>
          <p:cNvSpPr txBox="1"/>
          <p:nvPr/>
        </p:nvSpPr>
        <p:spPr>
          <a:xfrm>
            <a:off x="119209" y="5741246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别忘记修改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ROM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中的球位置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2BC08EB-37C6-4FF0-8CCC-1EB3B50803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7144" y="900372"/>
            <a:ext cx="5594856" cy="59576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F1FFA2E-04DF-4A34-83B1-5268178D2878}"/>
              </a:ext>
            </a:extLst>
          </p:cNvPr>
          <p:cNvSpPr txBox="1"/>
          <p:nvPr/>
        </p:nvSpPr>
        <p:spPr>
          <a:xfrm>
            <a:off x="119209" y="249944"/>
            <a:ext cx="242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Object-mapped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CD1DFE-98E8-4DF4-84E5-4D43FCEC4181}"/>
              </a:ext>
            </a:extLst>
          </p:cNvPr>
          <p:cNvSpPr/>
          <p:nvPr/>
        </p:nvSpPr>
        <p:spPr>
          <a:xfrm>
            <a:off x="1312433" y="1291145"/>
            <a:ext cx="1914861" cy="87480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C051B2-9D87-4238-9838-74E92AF2B168}"/>
              </a:ext>
            </a:extLst>
          </p:cNvPr>
          <p:cNvSpPr/>
          <p:nvPr/>
        </p:nvSpPr>
        <p:spPr>
          <a:xfrm>
            <a:off x="822960" y="2402889"/>
            <a:ext cx="935915" cy="61888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741A03-6D57-496F-A2F4-793B15B310AC}"/>
              </a:ext>
            </a:extLst>
          </p:cNvPr>
          <p:cNvSpPr/>
          <p:nvPr/>
        </p:nvSpPr>
        <p:spPr>
          <a:xfrm>
            <a:off x="1559859" y="3375824"/>
            <a:ext cx="3843299" cy="64382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9A60D23-3D29-4F5D-9BD9-B2704517F7E8}"/>
              </a:ext>
            </a:extLst>
          </p:cNvPr>
          <p:cNvSpPr/>
          <p:nvPr/>
        </p:nvSpPr>
        <p:spPr>
          <a:xfrm>
            <a:off x="7191281" y="2942216"/>
            <a:ext cx="709910" cy="470647"/>
          </a:xfrm>
          <a:prstGeom prst="rect">
            <a:avLst/>
          </a:prstGeom>
          <a:solidFill>
            <a:schemeClr val="accent6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6FB243-77A2-4A95-BCD3-697FD4E45CE4}"/>
              </a:ext>
            </a:extLst>
          </p:cNvPr>
          <p:cNvSpPr/>
          <p:nvPr/>
        </p:nvSpPr>
        <p:spPr>
          <a:xfrm>
            <a:off x="1934442" y="2418648"/>
            <a:ext cx="935914" cy="603129"/>
          </a:xfrm>
          <a:prstGeom prst="rect">
            <a:avLst/>
          </a:prstGeom>
          <a:solidFill>
            <a:schemeClr val="accent6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连接符: 曲线 4">
            <a:extLst>
              <a:ext uri="{FF2B5EF4-FFF2-40B4-BE49-F238E27FC236}">
                <a16:creationId xmlns:a16="http://schemas.microsoft.com/office/drawing/2014/main" id="{BDCC3AF6-D1CA-4CA0-967A-211C5B20015A}"/>
              </a:ext>
            </a:extLst>
          </p:cNvPr>
          <p:cNvCxnSpPr>
            <a:stCxn id="19" idx="1"/>
            <a:endCxn id="21" idx="3"/>
          </p:cNvCxnSpPr>
          <p:nvPr/>
        </p:nvCxnSpPr>
        <p:spPr>
          <a:xfrm rot="10800000">
            <a:off x="2870357" y="2720214"/>
            <a:ext cx="4320925" cy="457327"/>
          </a:xfrm>
          <a:prstGeom prst="curvedConnector3">
            <a:avLst/>
          </a:prstGeom>
          <a:ln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A88E74D0-9862-42EE-B68C-E4D44FEBF17E}"/>
              </a:ext>
            </a:extLst>
          </p:cNvPr>
          <p:cNvSpPr/>
          <p:nvPr/>
        </p:nvSpPr>
        <p:spPr>
          <a:xfrm>
            <a:off x="8932142" y="2944905"/>
            <a:ext cx="709910" cy="470647"/>
          </a:xfrm>
          <a:prstGeom prst="rect">
            <a:avLst/>
          </a:prstGeom>
          <a:solidFill>
            <a:schemeClr val="accent5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6A35AC-BD1E-4AAE-A09D-F7A95FAE4E85}"/>
              </a:ext>
            </a:extLst>
          </p:cNvPr>
          <p:cNvSpPr/>
          <p:nvPr/>
        </p:nvSpPr>
        <p:spPr>
          <a:xfrm>
            <a:off x="7508582" y="3868428"/>
            <a:ext cx="618005" cy="251749"/>
          </a:xfrm>
          <a:prstGeom prst="rect">
            <a:avLst/>
          </a:prstGeom>
          <a:solidFill>
            <a:schemeClr val="accent5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6C1F508-4CD6-4745-AE90-C4271C1D7C78}"/>
              </a:ext>
            </a:extLst>
          </p:cNvPr>
          <p:cNvSpPr/>
          <p:nvPr/>
        </p:nvSpPr>
        <p:spPr>
          <a:xfrm>
            <a:off x="7508581" y="4323993"/>
            <a:ext cx="618005" cy="251749"/>
          </a:xfrm>
          <a:prstGeom prst="rect">
            <a:avLst/>
          </a:prstGeom>
          <a:solidFill>
            <a:schemeClr val="accent5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14BD81-6F7A-44A6-B0C0-9CC40FB85E8E}"/>
              </a:ext>
            </a:extLst>
          </p:cNvPr>
          <p:cNvSpPr/>
          <p:nvPr/>
        </p:nvSpPr>
        <p:spPr>
          <a:xfrm>
            <a:off x="7508581" y="4779558"/>
            <a:ext cx="618005" cy="251749"/>
          </a:xfrm>
          <a:prstGeom prst="rect">
            <a:avLst/>
          </a:prstGeom>
          <a:solidFill>
            <a:schemeClr val="accent5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683CA3F-68DA-4D11-86E5-7D521CE02179}"/>
              </a:ext>
            </a:extLst>
          </p:cNvPr>
          <p:cNvSpPr/>
          <p:nvPr/>
        </p:nvSpPr>
        <p:spPr>
          <a:xfrm>
            <a:off x="7513659" y="5690300"/>
            <a:ext cx="618005" cy="251749"/>
          </a:xfrm>
          <a:prstGeom prst="rect">
            <a:avLst/>
          </a:prstGeom>
          <a:solidFill>
            <a:schemeClr val="accent5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06C0131-AF1E-4836-BF9B-CBCB21FF792A}"/>
              </a:ext>
            </a:extLst>
          </p:cNvPr>
          <p:cNvSpPr/>
          <p:nvPr/>
        </p:nvSpPr>
        <p:spPr>
          <a:xfrm>
            <a:off x="7502667" y="6178593"/>
            <a:ext cx="618005" cy="251749"/>
          </a:xfrm>
          <a:prstGeom prst="rect">
            <a:avLst/>
          </a:prstGeom>
          <a:solidFill>
            <a:schemeClr val="accent5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EA9B328A-E28D-4F78-A740-B33D7B16444C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>
          <a:xfrm rot="5400000">
            <a:off x="8417467" y="3124672"/>
            <a:ext cx="578751" cy="1160510"/>
          </a:xfrm>
          <a:prstGeom prst="curved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F6B7B78B-2A03-45F5-9514-009D44BCAD0C}"/>
              </a:ext>
            </a:extLst>
          </p:cNvPr>
          <p:cNvCxnSpPr>
            <a:cxnSpLocks/>
            <a:stCxn id="24" idx="2"/>
            <a:endCxn id="30" idx="3"/>
          </p:cNvCxnSpPr>
          <p:nvPr/>
        </p:nvCxnSpPr>
        <p:spPr>
          <a:xfrm rot="5400000">
            <a:off x="8189684" y="3352455"/>
            <a:ext cx="1034316" cy="1160511"/>
          </a:xfrm>
          <a:prstGeom prst="curved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B3589DF5-083B-40BC-A653-B5E72DB7C38E}"/>
              </a:ext>
            </a:extLst>
          </p:cNvPr>
          <p:cNvCxnSpPr>
            <a:cxnSpLocks/>
            <a:stCxn id="24" idx="2"/>
            <a:endCxn id="32" idx="3"/>
          </p:cNvCxnSpPr>
          <p:nvPr/>
        </p:nvCxnSpPr>
        <p:spPr>
          <a:xfrm rot="5400000">
            <a:off x="7961902" y="3580237"/>
            <a:ext cx="1489881" cy="1160511"/>
          </a:xfrm>
          <a:prstGeom prst="curved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9F37EDA0-4752-46CD-91F2-F22CA60EF7FE}"/>
              </a:ext>
            </a:extLst>
          </p:cNvPr>
          <p:cNvCxnSpPr>
            <a:cxnSpLocks/>
            <a:stCxn id="24" idx="2"/>
            <a:endCxn id="33" idx="3"/>
          </p:cNvCxnSpPr>
          <p:nvPr/>
        </p:nvCxnSpPr>
        <p:spPr>
          <a:xfrm rot="5400000">
            <a:off x="7509070" y="4038147"/>
            <a:ext cx="2400623" cy="1155433"/>
          </a:xfrm>
          <a:prstGeom prst="curved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5E3064CE-71EA-4366-883E-E465F3C06397}"/>
              </a:ext>
            </a:extLst>
          </p:cNvPr>
          <p:cNvCxnSpPr>
            <a:cxnSpLocks/>
            <a:stCxn id="24" idx="2"/>
            <a:endCxn id="34" idx="3"/>
          </p:cNvCxnSpPr>
          <p:nvPr/>
        </p:nvCxnSpPr>
        <p:spPr>
          <a:xfrm rot="5400000">
            <a:off x="7259427" y="4276798"/>
            <a:ext cx="2888916" cy="1166425"/>
          </a:xfrm>
          <a:prstGeom prst="curved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82A6940-23F0-411B-9DD0-118859A43296}"/>
              </a:ext>
            </a:extLst>
          </p:cNvPr>
          <p:cNvSpPr txBox="1"/>
          <p:nvPr/>
        </p:nvSpPr>
        <p:spPr>
          <a:xfrm>
            <a:off x="10181361" y="9966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spc="3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endParaRPr lang="zh-CN" altLang="en-US" sz="2000" b="1" spc="3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E78148-B4D9-4C5B-801B-EB4A083F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33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806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CC3B8-88C4-4517-AE7C-17B372C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Arial" panose="020B0604020202020204" pitchFamily="34" charset="0"/>
                <a:cs typeface="Arial" panose="020B0604020202020204" pitchFamily="34" charset="0"/>
              </a:rPr>
              <a:t>乒乓球</a:t>
            </a:r>
            <a:r>
              <a:rPr lang="zh-CN" altLang="en-US" spc="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zh-CN" altLang="en-US" b="1" spc="0" dirty="0">
                <a:latin typeface="Arial" panose="020B0604020202020204" pitchFamily="34" charset="0"/>
                <a:cs typeface="Arial" panose="020B0604020202020204" pitchFamily="34" charset="0"/>
              </a:rPr>
              <a:t>顶层代码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2F5D4F-DCAE-4043-BD5A-50883CAD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8" y="899998"/>
            <a:ext cx="5050070" cy="59580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152D41-15E0-4201-98BB-7DE6CD288D8F}"/>
              </a:ext>
            </a:extLst>
          </p:cNvPr>
          <p:cNvSpPr txBox="1"/>
          <p:nvPr/>
        </p:nvSpPr>
        <p:spPr>
          <a:xfrm>
            <a:off x="119209" y="249944"/>
            <a:ext cx="2487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Object-mapped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24F8FF0-024A-42BD-B787-BE08383E9831}"/>
              </a:ext>
            </a:extLst>
          </p:cNvPr>
          <p:cNvGrpSpPr/>
          <p:nvPr/>
        </p:nvGrpSpPr>
        <p:grpSpPr>
          <a:xfrm>
            <a:off x="6704664" y="2285147"/>
            <a:ext cx="5050069" cy="4009066"/>
            <a:chOff x="6704664" y="2285147"/>
            <a:chExt cx="5050069" cy="400906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F85DBA3-0DE6-4791-AD49-21C5D02EC52C}"/>
                </a:ext>
              </a:extLst>
            </p:cNvPr>
            <p:cNvGrpSpPr/>
            <p:nvPr/>
          </p:nvGrpSpPr>
          <p:grpSpPr>
            <a:xfrm>
              <a:off x="6704664" y="2285147"/>
              <a:ext cx="5050069" cy="4009066"/>
              <a:chOff x="8123948" y="3715650"/>
              <a:chExt cx="3849124" cy="2911043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126CF186-9230-468E-A215-6F0F95A497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123948" y="3715650"/>
                <a:ext cx="3849124" cy="29110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2A5C7B5-5C92-4BD3-836E-F6DFBFCFB85B}"/>
                  </a:ext>
                </a:extLst>
              </p:cNvPr>
              <p:cNvSpPr/>
              <p:nvPr/>
            </p:nvSpPr>
            <p:spPr>
              <a:xfrm>
                <a:off x="8256659" y="3864734"/>
                <a:ext cx="3596882" cy="19863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0064E44-EBAB-48C2-9E41-783035C656D8}"/>
                </a:ext>
              </a:extLst>
            </p:cNvPr>
            <p:cNvSpPr/>
            <p:nvPr/>
          </p:nvSpPr>
          <p:spPr>
            <a:xfrm>
              <a:off x="7219835" y="2490464"/>
              <a:ext cx="145855" cy="27355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264221BD-9827-4C1F-8607-72E26346FF0D}"/>
              </a:ext>
            </a:extLst>
          </p:cNvPr>
          <p:cNvSpPr/>
          <p:nvPr/>
        </p:nvSpPr>
        <p:spPr>
          <a:xfrm>
            <a:off x="9570345" y="313588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AB5EB3-AA9C-4778-B41A-0753022F5BAB}"/>
              </a:ext>
            </a:extLst>
          </p:cNvPr>
          <p:cNvSpPr/>
          <p:nvPr/>
        </p:nvSpPr>
        <p:spPr>
          <a:xfrm>
            <a:off x="11024225" y="3429000"/>
            <a:ext cx="145855" cy="717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949D7B-9B0A-4FC3-BCDE-C5E5C783D63B}"/>
              </a:ext>
            </a:extLst>
          </p:cNvPr>
          <p:cNvSpPr txBox="1"/>
          <p:nvPr/>
        </p:nvSpPr>
        <p:spPr>
          <a:xfrm>
            <a:off x="10181361" y="9966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spc="3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endParaRPr lang="zh-CN" altLang="en-US" sz="2000" b="1" spc="3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39E9526-7407-4818-AE66-E7AB0A365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34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050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3.7037E-6 L -0.14597 -0.0919 L -0.17461 0.03449 L -0.05455 0.27476 L 0.10717 0.07453 L 0.00066 -0.00116 " pathEditMode="relative" rAng="0" ptsTypes="AAAAAA">
                                      <p:cBhvr>
                                        <p:cTn id="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2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F9261-E477-4BB5-9411-E085D94B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pc="0" dirty="0">
                <a:solidFill>
                  <a:schemeClr val="bg1">
                    <a:lumMod val="50000"/>
                  </a:schemeClr>
                </a:solidFill>
              </a:rPr>
              <a:t>作业</a:t>
            </a:r>
            <a:r>
              <a:rPr lang="en-US" altLang="zh-CN" spc="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】</a:t>
            </a:r>
            <a:r>
              <a:rPr lang="zh-CN" altLang="en-US" dirty="0"/>
              <a:t>越狱游戏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7BCD17-5F87-4BA2-9EBA-F41C93ADEE5D}"/>
              </a:ext>
            </a:extLst>
          </p:cNvPr>
          <p:cNvSpPr txBox="1"/>
          <p:nvPr/>
        </p:nvSpPr>
        <p:spPr>
          <a:xfrm>
            <a:off x="7399347" y="2416170"/>
            <a:ext cx="4469620" cy="2253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左侧的墙被多层砖块替代，当小球撞击到砖块时，</a:t>
            </a:r>
            <a:b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小球被弹回，</a:t>
            </a:r>
            <a:b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同时被撞击的砖块消失。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5F5A80E-2689-4180-A1D8-AA0C443FA9D0}"/>
              </a:ext>
            </a:extLst>
          </p:cNvPr>
          <p:cNvGrpSpPr/>
          <p:nvPr/>
        </p:nvGrpSpPr>
        <p:grpSpPr>
          <a:xfrm>
            <a:off x="505817" y="1477333"/>
            <a:ext cx="6063277" cy="4822490"/>
            <a:chOff x="8123948" y="3715650"/>
            <a:chExt cx="3849124" cy="2911043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83700C3-64D1-4B1E-A696-079D56411C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23948" y="3715650"/>
              <a:ext cx="3849124" cy="291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993C47-4688-4EBA-8704-52DD95AE4015}"/>
                </a:ext>
              </a:extLst>
            </p:cNvPr>
            <p:cNvSpPr/>
            <p:nvPr/>
          </p:nvSpPr>
          <p:spPr>
            <a:xfrm>
              <a:off x="8256659" y="3868120"/>
              <a:ext cx="3596882" cy="1986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ED182F56-B2D4-43D8-8EE7-A483AA7595A6}"/>
              </a:ext>
            </a:extLst>
          </p:cNvPr>
          <p:cNvSpPr/>
          <p:nvPr/>
        </p:nvSpPr>
        <p:spPr>
          <a:xfrm>
            <a:off x="5692022" y="2853269"/>
            <a:ext cx="175118" cy="8629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2A037D2-43B7-43D1-8535-1BF8AA3C9139}"/>
              </a:ext>
            </a:extLst>
          </p:cNvPr>
          <p:cNvSpPr/>
          <p:nvPr/>
        </p:nvSpPr>
        <p:spPr>
          <a:xfrm>
            <a:off x="3604892" y="326719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9494AF8-3038-48C8-A1FF-CA2196F98042}"/>
              </a:ext>
            </a:extLst>
          </p:cNvPr>
          <p:cNvGrpSpPr/>
          <p:nvPr/>
        </p:nvGrpSpPr>
        <p:grpSpPr>
          <a:xfrm>
            <a:off x="1124348" y="1735528"/>
            <a:ext cx="697480" cy="756000"/>
            <a:chOff x="1124348" y="1735528"/>
            <a:chExt cx="697480" cy="7560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F4C87C-00B7-4C53-B633-59C326ECA34E}"/>
                </a:ext>
              </a:extLst>
            </p:cNvPr>
            <p:cNvSpPr/>
            <p:nvPr/>
          </p:nvSpPr>
          <p:spPr>
            <a:xfrm>
              <a:off x="1124348" y="1735528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87B8D9-1893-4E68-A493-D2827EC38C37}"/>
                </a:ext>
              </a:extLst>
            </p:cNvPr>
            <p:cNvSpPr/>
            <p:nvPr/>
          </p:nvSpPr>
          <p:spPr>
            <a:xfrm>
              <a:off x="1405399" y="1735528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1B089EB-C71A-4BBE-AC6E-F3924997AECC}"/>
                </a:ext>
              </a:extLst>
            </p:cNvPr>
            <p:cNvSpPr/>
            <p:nvPr/>
          </p:nvSpPr>
          <p:spPr>
            <a:xfrm>
              <a:off x="1677828" y="1735528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D31BF4-F91A-4B71-B1DA-1772ECFE34F8}"/>
              </a:ext>
            </a:extLst>
          </p:cNvPr>
          <p:cNvGrpSpPr/>
          <p:nvPr/>
        </p:nvGrpSpPr>
        <p:grpSpPr>
          <a:xfrm>
            <a:off x="1124348" y="2575494"/>
            <a:ext cx="697480" cy="756000"/>
            <a:chOff x="1124348" y="2573613"/>
            <a:chExt cx="697480" cy="756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C60A64B-10EA-49F0-8549-4030416433AE}"/>
                </a:ext>
              </a:extLst>
            </p:cNvPr>
            <p:cNvSpPr/>
            <p:nvPr/>
          </p:nvSpPr>
          <p:spPr>
            <a:xfrm>
              <a:off x="1124348" y="2573613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99DF5BB-C62E-40C7-B8EB-91377D7C7B61}"/>
                </a:ext>
              </a:extLst>
            </p:cNvPr>
            <p:cNvSpPr/>
            <p:nvPr/>
          </p:nvSpPr>
          <p:spPr>
            <a:xfrm>
              <a:off x="1405399" y="2573613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CF5C4F-ED1B-404C-B7D2-521F2006A3CB}"/>
                </a:ext>
              </a:extLst>
            </p:cNvPr>
            <p:cNvSpPr/>
            <p:nvPr/>
          </p:nvSpPr>
          <p:spPr>
            <a:xfrm>
              <a:off x="1677828" y="2573613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A3A8473-539C-468F-A2E3-CFA4B2F27796}"/>
              </a:ext>
            </a:extLst>
          </p:cNvPr>
          <p:cNvGrpSpPr/>
          <p:nvPr/>
        </p:nvGrpSpPr>
        <p:grpSpPr>
          <a:xfrm>
            <a:off x="1124348" y="3415460"/>
            <a:ext cx="697480" cy="756000"/>
            <a:chOff x="1124348" y="3400482"/>
            <a:chExt cx="697480" cy="756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3D659E0-B25A-43DE-8E9D-724D66C3B0F2}"/>
                </a:ext>
              </a:extLst>
            </p:cNvPr>
            <p:cNvSpPr/>
            <p:nvPr/>
          </p:nvSpPr>
          <p:spPr>
            <a:xfrm>
              <a:off x="1124348" y="3400482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0DA4609-B307-4FE4-9C24-80CEF692E07A}"/>
                </a:ext>
              </a:extLst>
            </p:cNvPr>
            <p:cNvSpPr/>
            <p:nvPr/>
          </p:nvSpPr>
          <p:spPr>
            <a:xfrm>
              <a:off x="1405399" y="3400482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E3BD56D-4A94-426F-850C-0D5F487CC7D5}"/>
                </a:ext>
              </a:extLst>
            </p:cNvPr>
            <p:cNvSpPr/>
            <p:nvPr/>
          </p:nvSpPr>
          <p:spPr>
            <a:xfrm>
              <a:off x="1677828" y="3400482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7CE7F49-29A4-4F09-A9C4-8916CE913BD8}"/>
              </a:ext>
            </a:extLst>
          </p:cNvPr>
          <p:cNvGrpSpPr/>
          <p:nvPr/>
        </p:nvGrpSpPr>
        <p:grpSpPr>
          <a:xfrm>
            <a:off x="1124348" y="4255425"/>
            <a:ext cx="697480" cy="756000"/>
            <a:chOff x="1124348" y="4255425"/>
            <a:chExt cx="697480" cy="756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9F88C88-ECE0-4ED6-9114-833AD5683D59}"/>
                </a:ext>
              </a:extLst>
            </p:cNvPr>
            <p:cNvSpPr/>
            <p:nvPr/>
          </p:nvSpPr>
          <p:spPr>
            <a:xfrm>
              <a:off x="1124348" y="4255425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AB1936-7797-437A-AAB1-56AC6BD9C2F5}"/>
                </a:ext>
              </a:extLst>
            </p:cNvPr>
            <p:cNvSpPr/>
            <p:nvPr/>
          </p:nvSpPr>
          <p:spPr>
            <a:xfrm>
              <a:off x="1405399" y="4255425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DFE8326-50F6-4430-B230-E39F7769D2E8}"/>
                </a:ext>
              </a:extLst>
            </p:cNvPr>
            <p:cNvSpPr/>
            <p:nvPr/>
          </p:nvSpPr>
          <p:spPr>
            <a:xfrm>
              <a:off x="1677828" y="4255425"/>
              <a:ext cx="144000" cy="75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74383759-0B2F-45FC-A8D1-C0BFDAA5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35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359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hlinkClick r:id="rId2"/>
            <a:extLst>
              <a:ext uri="{FF2B5EF4-FFF2-40B4-BE49-F238E27FC236}">
                <a16:creationId xmlns:a16="http://schemas.microsoft.com/office/drawing/2014/main" id="{234C1842-E34A-49D6-B391-1094276DC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6226">
            <a:off x="9588549" y="1309193"/>
            <a:ext cx="1882942" cy="24629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015C81-811F-4C38-99D8-50481938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          参考资料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4BDA53-7099-4459-A0EC-171AAA19223D}"/>
              </a:ext>
            </a:extLst>
          </p:cNvPr>
          <p:cNvSpPr txBox="1"/>
          <p:nvPr/>
        </p:nvSpPr>
        <p:spPr>
          <a:xfrm>
            <a:off x="6739520" y="219167"/>
            <a:ext cx="4945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Nexys4-DDR_Reference Manual.pdf</a:t>
            </a:r>
            <a:endParaRPr lang="zh-CN" altLang="en-US" sz="2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9FEB1D-1877-4AC0-B3EE-58CA3ADECE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87" y="219167"/>
            <a:ext cx="461665" cy="461665"/>
          </a:xfrm>
          <a:prstGeom prst="rect">
            <a:avLst/>
          </a:prstGeom>
        </p:spPr>
      </p:pic>
      <p:pic>
        <p:nvPicPr>
          <p:cNvPr id="17" name="图片 16">
            <a:hlinkClick r:id="rId5"/>
            <a:extLst>
              <a:ext uri="{FF2B5EF4-FFF2-40B4-BE49-F238E27FC236}">
                <a16:creationId xmlns:a16="http://schemas.microsoft.com/office/drawing/2014/main" id="{40D8D2DB-28D3-4B4D-9D73-F78D34661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7805">
            <a:off x="7495735" y="1114297"/>
            <a:ext cx="1692439" cy="2324653"/>
          </a:xfrm>
          <a:prstGeom prst="rect">
            <a:avLst/>
          </a:prstGeom>
        </p:spPr>
      </p:pic>
      <p:pic>
        <p:nvPicPr>
          <p:cNvPr id="19" name="图片 18">
            <a:hlinkClick r:id="rId7"/>
            <a:extLst>
              <a:ext uri="{FF2B5EF4-FFF2-40B4-BE49-F238E27FC236}">
                <a16:creationId xmlns:a16="http://schemas.microsoft.com/office/drawing/2014/main" id="{68C09D02-7105-446A-8A67-D5978E36CA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3820">
            <a:off x="9480721" y="3883262"/>
            <a:ext cx="1785781" cy="25772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图片 12">
            <a:hlinkClick r:id="rId9"/>
            <a:extLst>
              <a:ext uri="{FF2B5EF4-FFF2-40B4-BE49-F238E27FC236}">
                <a16:creationId xmlns:a16="http://schemas.microsoft.com/office/drawing/2014/main" id="{EF658CDB-1C85-42DE-849F-026BE7AD5B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75135">
            <a:off x="7280113" y="3624190"/>
            <a:ext cx="1825955" cy="27424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24086A-15E2-47ED-8509-9DCB30DFBD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0560" y="967350"/>
            <a:ext cx="1807596" cy="2403768"/>
          </a:xfrm>
          <a:prstGeom prst="rect">
            <a:avLst/>
          </a:prstGeom>
        </p:spPr>
      </p:pic>
      <p:pic>
        <p:nvPicPr>
          <p:cNvPr id="11" name="图片 10">
            <a:hlinkClick r:id="rId12"/>
            <a:extLst>
              <a:ext uri="{FF2B5EF4-FFF2-40B4-BE49-F238E27FC236}">
                <a16:creationId xmlns:a16="http://schemas.microsoft.com/office/drawing/2014/main" id="{C5CD5396-C4B6-44DF-976A-BB1967A21F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592" y="2519010"/>
            <a:ext cx="2481431" cy="3677535"/>
          </a:xfrm>
          <a:prstGeom prst="rect">
            <a:avLst/>
          </a:prstGeom>
        </p:spPr>
      </p:pic>
      <p:pic>
        <p:nvPicPr>
          <p:cNvPr id="15" name="图片 14">
            <a:hlinkClick r:id="rId14"/>
            <a:extLst>
              <a:ext uri="{FF2B5EF4-FFF2-40B4-BE49-F238E27FC236}">
                <a16:creationId xmlns:a16="http://schemas.microsoft.com/office/drawing/2014/main" id="{00FB7C03-00CA-4681-82E1-0524C26D4F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73764" y="2519009"/>
            <a:ext cx="2618719" cy="3677535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67BD6BC-BF92-425C-B73C-7488699C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36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223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20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VGA</a:t>
            </a:r>
            <a:endParaRPr lang="zh-CN" altLang="en-US" sz="20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CFC09A-C884-4FC6-997D-7467F259FD0A}"/>
              </a:ext>
            </a:extLst>
          </p:cNvPr>
          <p:cNvSpPr txBox="1"/>
          <p:nvPr/>
        </p:nvSpPr>
        <p:spPr>
          <a:xfrm>
            <a:off x="4819462" y="6031025"/>
            <a:ext cx="2287402" cy="577751"/>
          </a:xfrm>
          <a:prstGeom prst="flowChartMultidocumen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VGA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BFD421-B763-497E-9EDD-013BFF8E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4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32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FF3E5-4EBB-4437-806E-043C620D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pc="0" dirty="0">
                <a:latin typeface="Arial Black" panose="020B0A04020102020204" pitchFamily="34" charset="0"/>
              </a:rPr>
              <a:t>CRT monitor</a:t>
            </a:r>
            <a:endParaRPr lang="zh-CN" altLang="en-US" spc="0" dirty="0">
              <a:latin typeface="Arial Black" panose="020B0A040201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40A22C-8A8C-4921-8DCF-9899633D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471"/>
            <a:ext cx="6348322" cy="48101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30FEC0-4BA3-4D45-9685-70612A8B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221" y="1213706"/>
            <a:ext cx="4923868" cy="39676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703A75-C0A6-40C9-9461-CB5E2AB40755}"/>
              </a:ext>
            </a:extLst>
          </p:cNvPr>
          <p:cNvSpPr txBox="1"/>
          <p:nvPr/>
        </p:nvSpPr>
        <p:spPr>
          <a:xfrm>
            <a:off x="541223" y="5861617"/>
            <a:ext cx="4424163" cy="861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 err="1"/>
              <a:t>hsync</a:t>
            </a:r>
            <a:r>
              <a:rPr lang="zh-CN" altLang="en-US" sz="2000" dirty="0"/>
              <a:t>信号：标志着</a:t>
            </a:r>
            <a:r>
              <a:rPr lang="zh-CN" altLang="en-US" sz="2000" b="1" dirty="0"/>
              <a:t>每一行的结束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en-US" altLang="zh-CN" sz="2000" b="1" dirty="0" err="1"/>
              <a:t>vsync</a:t>
            </a:r>
            <a:r>
              <a:rPr lang="zh-CN" altLang="en-US" sz="2000" dirty="0"/>
              <a:t>信号：标志着</a:t>
            </a:r>
            <a:r>
              <a:rPr lang="zh-CN" altLang="en-US" sz="2000" b="1" dirty="0"/>
              <a:t>整个帧的结束</a:t>
            </a:r>
            <a:r>
              <a:rPr lang="zh-CN" altLang="en-US" sz="2000" dirty="0"/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2C7713-CBB1-4725-B5DF-AF7E47F1225B}"/>
              </a:ext>
            </a:extLst>
          </p:cNvPr>
          <p:cNvSpPr txBox="1"/>
          <p:nvPr/>
        </p:nvSpPr>
        <p:spPr>
          <a:xfrm>
            <a:off x="1875082" y="119035"/>
            <a:ext cx="2287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阴极射线管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4E6F00-5E2F-406E-9B77-10E9CC1976E4}"/>
              </a:ext>
            </a:extLst>
          </p:cNvPr>
          <p:cNvSpPr txBox="1"/>
          <p:nvPr/>
        </p:nvSpPr>
        <p:spPr>
          <a:xfrm>
            <a:off x="8006612" y="5330988"/>
            <a:ext cx="33252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CRT scanning patter</a:t>
            </a:r>
            <a:endParaRPr lang="zh-CN" altLang="en-US" sz="2400" i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18831B6-02A8-4FA7-8984-AD6DD6C9A078}"/>
              </a:ext>
            </a:extLst>
          </p:cNvPr>
          <p:cNvSpPr/>
          <p:nvPr/>
        </p:nvSpPr>
        <p:spPr>
          <a:xfrm>
            <a:off x="33658" y="3147107"/>
            <a:ext cx="610092" cy="27280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F08730-68A8-42B4-898B-B73941A70729}"/>
              </a:ext>
            </a:extLst>
          </p:cNvPr>
          <p:cNvSpPr txBox="1"/>
          <p:nvPr/>
        </p:nvSpPr>
        <p:spPr>
          <a:xfrm>
            <a:off x="7563141" y="6019328"/>
            <a:ext cx="4536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参考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】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教材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P346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VGA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显示器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E56657B-7C22-4C82-BD01-1E33F7A6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5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EAB03-4CCF-4099-ADC3-18E04F352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517042" y="4534866"/>
            <a:ext cx="2910926" cy="22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4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57B1A-5549-4F78-B445-E6D7B56B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VGA </a:t>
            </a:r>
            <a:r>
              <a:rPr lang="zh-CN" altLang="en-US" dirty="0">
                <a:solidFill>
                  <a:srgbClr val="FF0000"/>
                </a:solidFill>
              </a:rPr>
              <a:t>控制器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2E449C-3081-4D11-A0E3-8CE92E73D11F}"/>
              </a:ext>
            </a:extLst>
          </p:cNvPr>
          <p:cNvSpPr txBox="1"/>
          <p:nvPr/>
        </p:nvSpPr>
        <p:spPr>
          <a:xfrm>
            <a:off x="3179867" y="882188"/>
            <a:ext cx="6096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产生</a:t>
            </a:r>
            <a:r>
              <a:rPr lang="zh-CN" altLang="en-US" sz="2800" b="1" dirty="0"/>
              <a:t>同步信号</a:t>
            </a:r>
            <a:r>
              <a:rPr lang="zh-CN" altLang="en-US" sz="2800" dirty="0"/>
              <a:t> 和 串行输出</a:t>
            </a:r>
            <a:r>
              <a:rPr lang="zh-CN" altLang="en-US" sz="2800" b="1" dirty="0"/>
              <a:t>色彩数据</a:t>
            </a:r>
            <a:r>
              <a:rPr lang="zh-CN" altLang="en-US" sz="2800" dirty="0"/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C717AC-4F70-4455-A132-3869700EA3C2}"/>
              </a:ext>
            </a:extLst>
          </p:cNvPr>
          <p:cNvSpPr txBox="1"/>
          <p:nvPr/>
        </p:nvSpPr>
        <p:spPr>
          <a:xfrm>
            <a:off x="504881" y="90688"/>
            <a:ext cx="34836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V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ideo 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G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raphics 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rray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7B1663-5DC9-453C-AAB3-02874A1C4829}"/>
              </a:ext>
            </a:extLst>
          </p:cNvPr>
          <p:cNvGrpSpPr/>
          <p:nvPr/>
        </p:nvGrpSpPr>
        <p:grpSpPr>
          <a:xfrm>
            <a:off x="8459604" y="1692431"/>
            <a:ext cx="3498122" cy="4989932"/>
            <a:chOff x="3971925" y="400050"/>
            <a:chExt cx="4248150" cy="5885766"/>
          </a:xfrm>
        </p:grpSpPr>
        <p:pic>
          <p:nvPicPr>
            <p:cNvPr id="8" name="Picture 2" descr="What is VGA (Video Graphics Array)?">
              <a:extLst>
                <a:ext uri="{FF2B5EF4-FFF2-40B4-BE49-F238E27FC236}">
                  <a16:creationId xmlns:a16="http://schemas.microsoft.com/office/drawing/2014/main" id="{7834989F-2022-467D-B504-65F8781F1F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41"/>
            <a:stretch/>
          </p:blipFill>
          <p:spPr bwMode="auto">
            <a:xfrm>
              <a:off x="3971925" y="400050"/>
              <a:ext cx="4248150" cy="5885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47E7EA1-7EE8-4E4B-AF10-646928C934AB}"/>
                </a:ext>
              </a:extLst>
            </p:cNvPr>
            <p:cNvSpPr/>
            <p:nvPr/>
          </p:nvSpPr>
          <p:spPr>
            <a:xfrm>
              <a:off x="6608866" y="5166149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A2216F1-903C-4E6C-9B67-9BA2F21A056A}"/>
                </a:ext>
              </a:extLst>
            </p:cNvPr>
            <p:cNvSpPr/>
            <p:nvPr/>
          </p:nvSpPr>
          <p:spPr>
            <a:xfrm>
              <a:off x="6306080" y="5166149"/>
              <a:ext cx="144000" cy="144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0482E6E-2FA1-4E4F-B4BC-F6A3A760E616}"/>
                </a:ext>
              </a:extLst>
            </p:cNvPr>
            <p:cNvSpPr/>
            <p:nvPr/>
          </p:nvSpPr>
          <p:spPr>
            <a:xfrm>
              <a:off x="5991522" y="5164811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89D6F9D-2E26-4471-9254-037D5985480A}"/>
                </a:ext>
              </a:extLst>
            </p:cNvPr>
            <p:cNvSpPr/>
            <p:nvPr/>
          </p:nvSpPr>
          <p:spPr>
            <a:xfrm>
              <a:off x="5975914" y="5674671"/>
              <a:ext cx="144000" cy="144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D1E0ACA-64A6-4934-AD48-DAF38F8C7247}"/>
                </a:ext>
              </a:extLst>
            </p:cNvPr>
            <p:cNvSpPr/>
            <p:nvPr/>
          </p:nvSpPr>
          <p:spPr>
            <a:xfrm>
              <a:off x="5669160" y="5674671"/>
              <a:ext cx="144000" cy="144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8C8CF43-4540-4A79-B430-A1ECD628FB33}"/>
                </a:ext>
              </a:extLst>
            </p:cNvPr>
            <p:cNvSpPr txBox="1"/>
            <p:nvPr/>
          </p:nvSpPr>
          <p:spPr>
            <a:xfrm>
              <a:off x="5533813" y="5812891"/>
              <a:ext cx="833585" cy="363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vs</a:t>
              </a:r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hs</a:t>
              </a:r>
              <a:endPara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DA92E26-DCD3-4C76-A63B-1C031201F143}"/>
                </a:ext>
              </a:extLst>
            </p:cNvPr>
            <p:cNvSpPr txBox="1"/>
            <p:nvPr/>
          </p:nvSpPr>
          <p:spPr>
            <a:xfrm>
              <a:off x="5875999" y="4755505"/>
              <a:ext cx="1256975" cy="3993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lang="zh-CN" alt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7F04100-E748-4F14-880A-076B3AD010F6}"/>
              </a:ext>
            </a:extLst>
          </p:cNvPr>
          <p:cNvGrpSpPr/>
          <p:nvPr/>
        </p:nvGrpSpPr>
        <p:grpSpPr>
          <a:xfrm>
            <a:off x="176734" y="1692431"/>
            <a:ext cx="7852483" cy="4662886"/>
            <a:chOff x="176734" y="1692431"/>
            <a:chExt cx="7852483" cy="466288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182002E-C082-4693-B26C-51504814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734" y="1692431"/>
              <a:ext cx="7852483" cy="4662886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F8B975E-B8A2-4C14-9B48-A88028AA9BD7}"/>
                </a:ext>
              </a:extLst>
            </p:cNvPr>
            <p:cNvSpPr/>
            <p:nvPr/>
          </p:nvSpPr>
          <p:spPr>
            <a:xfrm>
              <a:off x="1691769" y="3068569"/>
              <a:ext cx="1275824" cy="274067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D9B306F-F8EF-454D-8BE9-80B6079962E2}"/>
                </a:ext>
              </a:extLst>
            </p:cNvPr>
            <p:cNvCxnSpPr>
              <a:cxnSpLocks/>
            </p:cNvCxnSpPr>
            <p:nvPr/>
          </p:nvCxnSpPr>
          <p:spPr>
            <a:xfrm>
              <a:off x="1121963" y="5430302"/>
              <a:ext cx="576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A6697F0-FBE0-4678-B755-09499CA3449E}"/>
                </a:ext>
              </a:extLst>
            </p:cNvPr>
            <p:cNvCxnSpPr>
              <a:cxnSpLocks/>
            </p:cNvCxnSpPr>
            <p:nvPr/>
          </p:nvCxnSpPr>
          <p:spPr>
            <a:xfrm>
              <a:off x="1111676" y="4079270"/>
              <a:ext cx="576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7D4456C-10CD-477A-8C0B-730CAAFE978A}"/>
                </a:ext>
              </a:extLst>
            </p:cNvPr>
            <p:cNvSpPr txBox="1"/>
            <p:nvPr/>
          </p:nvSpPr>
          <p:spPr>
            <a:xfrm>
              <a:off x="733716" y="3884793"/>
              <a:ext cx="401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clr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596B497B-2814-4399-BC5F-25FEDFD74FD3}"/>
              </a:ext>
            </a:extLst>
          </p:cNvPr>
          <p:cNvSpPr/>
          <p:nvPr/>
        </p:nvSpPr>
        <p:spPr>
          <a:xfrm>
            <a:off x="1399676" y="1824661"/>
            <a:ext cx="4755680" cy="41511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2D817073-44D4-4287-A9A7-B1F11450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6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54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BF9A2-6130-4512-805C-17B7BB31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0" dirty="0">
                <a:latin typeface="Arial" panose="020B0604020202020204" pitchFamily="34" charset="0"/>
                <a:cs typeface="Arial" panose="020B0604020202020204" pitchFamily="34" charset="0"/>
              </a:rPr>
              <a:t>Nexys4 </a:t>
            </a:r>
            <a:r>
              <a:rPr lang="zh-CN" altLang="en-US" sz="3200" dirty="0"/>
              <a:t>的 </a:t>
            </a:r>
            <a:r>
              <a:rPr lang="en-US" altLang="zh-CN" spc="0" dirty="0">
                <a:latin typeface="Arial" panose="020B0604020202020204" pitchFamily="34" charset="0"/>
                <a:cs typeface="Arial" panose="020B0604020202020204" pitchFamily="34" charset="0"/>
              </a:rPr>
              <a:t>VGA </a:t>
            </a:r>
            <a:r>
              <a:rPr lang="zh-CN" altLang="en-US" dirty="0"/>
              <a:t>接口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约束文件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A8729A-B2A9-4293-BFBC-8C22AA827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57" y="1041502"/>
            <a:ext cx="9928179" cy="5663186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4F7365F2-2308-4674-AD50-9D3B436EED46}"/>
              </a:ext>
            </a:extLst>
          </p:cNvPr>
          <p:cNvSpPr/>
          <p:nvPr/>
        </p:nvSpPr>
        <p:spPr>
          <a:xfrm>
            <a:off x="6461030" y="2737725"/>
            <a:ext cx="1039294" cy="4024455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E811617-B94B-4772-AA22-B13E154E92FB}"/>
                  </a:ext>
                </a:extLst>
              </p:cNvPr>
              <p:cNvSpPr txBox="1"/>
              <p:nvPr/>
            </p:nvSpPr>
            <p:spPr>
              <a:xfrm>
                <a:off x="734733" y="4161243"/>
                <a:ext cx="5473165" cy="5232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色彩：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3∗4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=4,096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E811617-B94B-4772-AA22-B13E154E9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33" y="4161243"/>
                <a:ext cx="5473165" cy="523220"/>
              </a:xfrm>
              <a:prstGeom prst="rect">
                <a:avLst/>
              </a:prstGeom>
              <a:blipFill>
                <a:blip r:embed="rId4"/>
                <a:stretch>
                  <a:fillRect l="-2341"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F1F1EC-8DA8-46A8-B16B-E5819C3F91F6}"/>
              </a:ext>
            </a:extLst>
          </p:cNvPr>
          <p:cNvGrpSpPr/>
          <p:nvPr/>
        </p:nvGrpSpPr>
        <p:grpSpPr>
          <a:xfrm>
            <a:off x="10260353" y="2861006"/>
            <a:ext cx="1931647" cy="3130277"/>
            <a:chOff x="10260353" y="2861006"/>
            <a:chExt cx="1931647" cy="3130277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80E2FF6-DD9C-4D46-ABEF-5E57EA971817}"/>
                </a:ext>
              </a:extLst>
            </p:cNvPr>
            <p:cNvSpPr txBox="1"/>
            <p:nvPr/>
          </p:nvSpPr>
          <p:spPr>
            <a:xfrm>
              <a:off x="10570068" y="4238187"/>
              <a:ext cx="16219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12 bits / pixel</a:t>
              </a:r>
              <a:endParaRPr lang="zh-CN" altLang="en-US" dirty="0"/>
            </a:p>
          </p:txBody>
        </p:sp>
        <p:sp>
          <p:nvSpPr>
            <p:cNvPr id="3" name="右大括号 2">
              <a:extLst>
                <a:ext uri="{FF2B5EF4-FFF2-40B4-BE49-F238E27FC236}">
                  <a16:creationId xmlns:a16="http://schemas.microsoft.com/office/drawing/2014/main" id="{54515BBC-2CE0-485A-A908-A22A52DF1645}"/>
                </a:ext>
              </a:extLst>
            </p:cNvPr>
            <p:cNvSpPr/>
            <p:nvPr/>
          </p:nvSpPr>
          <p:spPr>
            <a:xfrm>
              <a:off x="10260353" y="2861006"/>
              <a:ext cx="230487" cy="3130277"/>
            </a:xfrm>
            <a:prstGeom prst="rightBrace">
              <a:avLst>
                <a:gd name="adj1" fmla="val 54577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6F68F4-BB0B-4A8A-AA0B-68D761FD4474}"/>
                  </a:ext>
                </a:extLst>
              </p:cNvPr>
              <p:cNvSpPr txBox="1"/>
              <p:nvPr/>
            </p:nvSpPr>
            <p:spPr>
              <a:xfrm>
                <a:off x="5009732" y="1700864"/>
                <a:ext cx="6850088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普通图像色彩：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3∗8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16,777,216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6F68F4-BB0B-4A8A-AA0B-68D761FD4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732" y="1700864"/>
                <a:ext cx="6850088" cy="461665"/>
              </a:xfrm>
              <a:prstGeom prst="rect">
                <a:avLst/>
              </a:prstGeom>
              <a:blipFill>
                <a:blip r:embed="rId5"/>
                <a:stretch>
                  <a:fillRect l="-1423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EEF045D-4E4A-410E-98DB-01F699A8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2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3B935-75CD-478E-9C2D-0C3025CE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   VGA</a:t>
            </a:r>
            <a:r>
              <a:rPr lang="zh-CN" altLang="en-US" dirty="0"/>
              <a:t>原理 </a:t>
            </a:r>
            <a:r>
              <a:rPr lang="en-US" altLang="zh-CN" sz="3200" spc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640x480@60Hz</a:t>
            </a:r>
            <a:endParaRPr lang="zh-CN" altLang="en-US" spc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BA01E1F-2E9B-472A-B587-17453DB2FF0D}"/>
              </a:ext>
            </a:extLst>
          </p:cNvPr>
          <p:cNvSpPr txBox="1"/>
          <p:nvPr/>
        </p:nvSpPr>
        <p:spPr>
          <a:xfrm>
            <a:off x="10565876" y="4305977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/>
              <a:t>480</a:t>
            </a:r>
            <a:r>
              <a:rPr lang="en-US" altLang="zh-CN" sz="1600" dirty="0"/>
              <a:t> </a:t>
            </a:r>
            <a:r>
              <a:rPr lang="zh-CN" altLang="en-US" sz="1600" dirty="0"/>
              <a:t>行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6BFDE0-3381-46EC-9FF2-5CC5E5D5295C}"/>
              </a:ext>
            </a:extLst>
          </p:cNvPr>
          <p:cNvGrpSpPr/>
          <p:nvPr/>
        </p:nvGrpSpPr>
        <p:grpSpPr>
          <a:xfrm>
            <a:off x="5295215" y="5827486"/>
            <a:ext cx="5993937" cy="478514"/>
            <a:chOff x="5295215" y="5827486"/>
            <a:chExt cx="5993937" cy="47851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9A51288-1557-4078-96CE-4E2C57930C46}"/>
                </a:ext>
              </a:extLst>
            </p:cNvPr>
            <p:cNvSpPr/>
            <p:nvPr/>
          </p:nvSpPr>
          <p:spPr>
            <a:xfrm>
              <a:off x="5295215" y="5827486"/>
              <a:ext cx="4319745" cy="4785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场显示前沿 </a:t>
              </a:r>
              <a:r>
                <a:rPr lang="en-US" altLang="zh-CN" b="1" dirty="0">
                  <a:solidFill>
                    <a:schemeClr val="tx1"/>
                  </a:solidFill>
                </a:rPr>
                <a:t>Vertical Blank (Bottom)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0E525D0-6F66-4FEA-85C7-7FE827C279C0}"/>
                </a:ext>
              </a:extLst>
            </p:cNvPr>
            <p:cNvSpPr txBox="1"/>
            <p:nvPr/>
          </p:nvSpPr>
          <p:spPr>
            <a:xfrm>
              <a:off x="10628394" y="5897466"/>
              <a:ext cx="660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/>
                <a:t>10 </a:t>
              </a:r>
              <a:r>
                <a:rPr lang="zh-CN" altLang="en-US" sz="1600" dirty="0"/>
                <a:t>行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091F899-EC1F-4E6E-B89D-F5CA6A6A6DFC}"/>
              </a:ext>
            </a:extLst>
          </p:cNvPr>
          <p:cNvGrpSpPr/>
          <p:nvPr/>
        </p:nvGrpSpPr>
        <p:grpSpPr>
          <a:xfrm>
            <a:off x="9605373" y="3299930"/>
            <a:ext cx="994126" cy="2527555"/>
            <a:chOff x="9605373" y="3299930"/>
            <a:chExt cx="994126" cy="252755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8F40749-9EB3-4521-A7CC-E69C09C62DD1}"/>
                </a:ext>
              </a:extLst>
            </p:cNvPr>
            <p:cNvSpPr/>
            <p:nvPr/>
          </p:nvSpPr>
          <p:spPr>
            <a:xfrm>
              <a:off x="9617638" y="3299930"/>
              <a:ext cx="981861" cy="25275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行显示</a:t>
              </a:r>
              <a:br>
                <a:rPr lang="en-US" altLang="zh-CN" dirty="0">
                  <a:solidFill>
                    <a:schemeClr val="tx1"/>
                  </a:solidFill>
                </a:rPr>
              </a:br>
              <a:r>
                <a:rPr lang="zh-CN" altLang="en-US" dirty="0">
                  <a:solidFill>
                    <a:schemeClr val="tx1"/>
                  </a:solidFill>
                </a:rPr>
                <a:t>前沿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Horizontal Front Porch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3366D132-7BCE-4A76-9FB2-1CEA81CC0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5373" y="5587614"/>
              <a:ext cx="994126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72B634F-4758-46A0-ADD5-C2D9D9BB5D62}"/>
                </a:ext>
              </a:extLst>
            </p:cNvPr>
            <p:cNvSpPr txBox="1"/>
            <p:nvPr/>
          </p:nvSpPr>
          <p:spPr>
            <a:xfrm>
              <a:off x="9778377" y="5409089"/>
              <a:ext cx="657282" cy="307777"/>
            </a:xfrm>
            <a:prstGeom prst="rect">
              <a:avLst/>
            </a:prstGeom>
            <a:solidFill>
              <a:srgbClr val="D9D9D9"/>
            </a:solidFill>
          </p:spPr>
          <p:txBody>
            <a:bodyPr wrap="none" lIns="54000" rIns="54000" rtlCol="0">
              <a:spAutoFit/>
            </a:bodyPr>
            <a:lstStyle/>
            <a:p>
              <a:r>
                <a:rPr lang="en-US" altLang="zh-CN" sz="1400" dirty="0"/>
                <a:t>16</a:t>
              </a:r>
              <a:r>
                <a:rPr lang="zh-CN" altLang="en-US" sz="1400" dirty="0"/>
                <a:t>像素</a:t>
              </a:r>
              <a:endParaRPr lang="zh-CN" altLang="en-US" sz="1600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65814E7-7BF5-4088-A3D4-A17219FDD12B}"/>
              </a:ext>
            </a:extLst>
          </p:cNvPr>
          <p:cNvSpPr/>
          <p:nvPr/>
        </p:nvSpPr>
        <p:spPr>
          <a:xfrm>
            <a:off x="5297894" y="3303709"/>
            <a:ext cx="4320000" cy="252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视频显示区域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/>
              <a:t>Active Video Area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640 x 480</a:t>
            </a:r>
            <a:endParaRPr lang="zh-CN" alt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DF6447-F1C2-4C77-B5D0-AACFD23D0A01}"/>
              </a:ext>
            </a:extLst>
          </p:cNvPr>
          <p:cNvCxnSpPr>
            <a:cxnSpLocks/>
          </p:cNvCxnSpPr>
          <p:nvPr/>
        </p:nvCxnSpPr>
        <p:spPr>
          <a:xfrm>
            <a:off x="5297894" y="5587614"/>
            <a:ext cx="4320000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C169197-374A-4F82-902E-739DB4FF44D7}"/>
              </a:ext>
            </a:extLst>
          </p:cNvPr>
          <p:cNvSpPr txBox="1"/>
          <p:nvPr/>
        </p:nvSpPr>
        <p:spPr>
          <a:xfrm>
            <a:off x="6920727" y="5391998"/>
            <a:ext cx="1093569" cy="369332"/>
          </a:xfrm>
          <a:prstGeom prst="rect">
            <a:avLst/>
          </a:prstGeom>
          <a:solidFill>
            <a:srgbClr val="4472C4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640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像素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58BE17-DC76-406E-A172-59771975187F}"/>
              </a:ext>
            </a:extLst>
          </p:cNvPr>
          <p:cNvSpPr txBox="1"/>
          <p:nvPr/>
        </p:nvSpPr>
        <p:spPr>
          <a:xfrm>
            <a:off x="5341697" y="3303709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(0, 0)</a:t>
            </a:r>
            <a:endParaRPr lang="zh-CN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9B5AA93-860F-4324-8A6E-F7F396A39EB6}"/>
              </a:ext>
            </a:extLst>
          </p:cNvPr>
          <p:cNvGrpSpPr/>
          <p:nvPr/>
        </p:nvGrpSpPr>
        <p:grpSpPr>
          <a:xfrm>
            <a:off x="1905902" y="1789330"/>
            <a:ext cx="10030804" cy="5009253"/>
            <a:chOff x="1905902" y="1789330"/>
            <a:chExt cx="10030804" cy="50092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46BC36E-6FDA-4B01-9516-406043832836}"/>
                </a:ext>
              </a:extLst>
            </p:cNvPr>
            <p:cNvSpPr/>
            <p:nvPr/>
          </p:nvSpPr>
          <p:spPr>
            <a:xfrm>
              <a:off x="1905902" y="1789330"/>
              <a:ext cx="8712000" cy="4536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C777E0DB-AD9A-42B0-A47E-B5385AD88A00}"/>
                </a:ext>
              </a:extLst>
            </p:cNvPr>
            <p:cNvCxnSpPr>
              <a:cxnSpLocks/>
            </p:cNvCxnSpPr>
            <p:nvPr/>
          </p:nvCxnSpPr>
          <p:spPr>
            <a:xfrm>
              <a:off x="1933277" y="6611550"/>
              <a:ext cx="866622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99E8E1EA-BA3D-43DD-ADAD-DE7940BC67AE}"/>
                </a:ext>
              </a:extLst>
            </p:cNvPr>
            <p:cNvCxnSpPr>
              <a:cxnSpLocks/>
            </p:cNvCxnSpPr>
            <p:nvPr/>
          </p:nvCxnSpPr>
          <p:spPr>
            <a:xfrm>
              <a:off x="11566243" y="1824601"/>
              <a:ext cx="0" cy="447808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7F413BF-9C20-4696-BC7F-53E341684CE5}"/>
                </a:ext>
              </a:extLst>
            </p:cNvPr>
            <p:cNvSpPr txBox="1"/>
            <p:nvPr/>
          </p:nvSpPr>
          <p:spPr>
            <a:xfrm>
              <a:off x="11194465" y="3884198"/>
              <a:ext cx="74224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54000" rIns="54000" rtlCol="0">
              <a:spAutoFit/>
            </a:bodyPr>
            <a:lstStyle/>
            <a:p>
              <a:r>
                <a:rPr lang="en-US" altLang="zh-CN" sz="2000" b="1" dirty="0"/>
                <a:t>521</a:t>
              </a:r>
              <a:r>
                <a:rPr lang="zh-CN" altLang="en-US" sz="1600" dirty="0"/>
                <a:t>行</a:t>
              </a:r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92B9932-B1BC-469D-BCE4-6AD0D9F340AB}"/>
                </a:ext>
              </a:extLst>
            </p:cNvPr>
            <p:cNvSpPr txBox="1"/>
            <p:nvPr/>
          </p:nvSpPr>
          <p:spPr>
            <a:xfrm>
              <a:off x="5517225" y="6398473"/>
              <a:ext cx="100353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54000" rIns="54000" rtlCol="0">
              <a:spAutoFit/>
            </a:bodyPr>
            <a:lstStyle/>
            <a:p>
              <a:r>
                <a:rPr lang="en-US" altLang="zh-CN" sz="2000" b="1" dirty="0"/>
                <a:t>800</a:t>
              </a:r>
              <a:r>
                <a:rPr lang="en-US" altLang="zh-CN" sz="1600" dirty="0"/>
                <a:t> </a:t>
              </a:r>
              <a:r>
                <a:rPr lang="zh-CN" altLang="en-US" sz="1600" dirty="0"/>
                <a:t>像素</a:t>
              </a:r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3A08BF3-DA9E-464C-966A-4D401B8D82B3}"/>
                </a:ext>
              </a:extLst>
            </p:cNvPr>
            <p:cNvSpPr txBox="1"/>
            <p:nvPr/>
          </p:nvSpPr>
          <p:spPr>
            <a:xfrm rot="20093910">
              <a:off x="2477098" y="2273084"/>
              <a:ext cx="21404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</a:rPr>
                <a:t>消隐期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</a:rPr>
                <a:t>GRB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</a:rPr>
                <a:t>均为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74E6A7E-BE90-4144-A08D-E5D396A1B019}"/>
              </a:ext>
            </a:extLst>
          </p:cNvPr>
          <p:cNvGrpSpPr/>
          <p:nvPr/>
        </p:nvGrpSpPr>
        <p:grpSpPr>
          <a:xfrm>
            <a:off x="987377" y="1013035"/>
            <a:ext cx="10250888" cy="750641"/>
            <a:chOff x="987377" y="1013035"/>
            <a:chExt cx="10250888" cy="75064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9C34214-C1D6-4601-8B07-A4C4532E888D}"/>
                </a:ext>
              </a:extLst>
            </p:cNvPr>
            <p:cNvSpPr txBox="1"/>
            <p:nvPr/>
          </p:nvSpPr>
          <p:spPr>
            <a:xfrm>
              <a:off x="987377" y="1394344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b="1" dirty="0">
                  <a:solidFill>
                    <a:schemeClr val="accent1"/>
                  </a:solidFill>
                </a:rPr>
                <a:t>Time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19D24C8-D36D-4800-873A-219F25E3E98C}"/>
                </a:ext>
              </a:extLst>
            </p:cNvPr>
            <p:cNvGrpSpPr/>
            <p:nvPr/>
          </p:nvGrpSpPr>
          <p:grpSpPr>
            <a:xfrm>
              <a:off x="1688210" y="1013035"/>
              <a:ext cx="9550055" cy="565975"/>
              <a:chOff x="1688210" y="1013035"/>
              <a:chExt cx="9550055" cy="565975"/>
            </a:xfrm>
          </p:grpSpPr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F3825A04-93E7-4CAA-8A10-4EFEE9FF7B0C}"/>
                  </a:ext>
                </a:extLst>
              </p:cNvPr>
              <p:cNvCxnSpPr>
                <a:cxnSpLocks/>
                <a:stCxn id="38" idx="3"/>
              </p:cNvCxnSpPr>
              <p:nvPr/>
            </p:nvCxnSpPr>
            <p:spPr>
              <a:xfrm>
                <a:off x="1688210" y="1579010"/>
                <a:ext cx="894018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连接符: 肘形 53">
                <a:extLst>
                  <a:ext uri="{FF2B5EF4-FFF2-40B4-BE49-F238E27FC236}">
                    <a16:creationId xmlns:a16="http://schemas.microsoft.com/office/drawing/2014/main" id="{2B6BF96C-180B-42F6-9833-0E3532C004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3277" y="1066777"/>
                <a:ext cx="2332729" cy="327566"/>
              </a:xfrm>
              <a:prstGeom prst="bentConnector3">
                <a:avLst>
                  <a:gd name="adj1" fmla="val 77415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连接符: 肘形 54">
                <a:extLst>
                  <a:ext uri="{FF2B5EF4-FFF2-40B4-BE49-F238E27FC236}">
                    <a16:creationId xmlns:a16="http://schemas.microsoft.com/office/drawing/2014/main" id="{F44D2730-1F64-42A6-9C80-6DC66E102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006" y="1066777"/>
                <a:ext cx="6858010" cy="391701"/>
              </a:xfrm>
              <a:prstGeom prst="bentConnector3">
                <a:avLst>
                  <a:gd name="adj1" fmla="val 92454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C4B57DA-BFF7-40E2-A12A-7DEE9532F62A}"/>
                  </a:ext>
                </a:extLst>
              </p:cNvPr>
              <p:cNvSpPr txBox="1"/>
              <p:nvPr/>
            </p:nvSpPr>
            <p:spPr>
              <a:xfrm>
                <a:off x="2626794" y="1013035"/>
                <a:ext cx="9747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H-Sync</a:t>
                </a:r>
                <a:endParaRPr lang="zh-CN" altLang="en-US" dirty="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E5F78F5-4BC6-477B-8C48-7C8D68CBF327}"/>
                  </a:ext>
                </a:extLst>
              </p:cNvPr>
              <p:cNvSpPr/>
              <p:nvPr/>
            </p:nvSpPr>
            <p:spPr>
              <a:xfrm>
                <a:off x="10628394" y="1382367"/>
                <a:ext cx="609871" cy="154723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F5EED31-7796-4586-AEEF-DFEC3913A22A}"/>
              </a:ext>
            </a:extLst>
          </p:cNvPr>
          <p:cNvGrpSpPr/>
          <p:nvPr/>
        </p:nvGrpSpPr>
        <p:grpSpPr>
          <a:xfrm>
            <a:off x="518317" y="1763676"/>
            <a:ext cx="819477" cy="4847870"/>
            <a:chOff x="518317" y="1763676"/>
            <a:chExt cx="819477" cy="4847870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8F82373F-EBAA-4CAC-9471-5E1567CE2F5F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337794" y="1763676"/>
              <a:ext cx="0" cy="45390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9E429F9D-348B-497E-8301-E8FCDAA0C6B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6231" y="2258329"/>
              <a:ext cx="1254197" cy="360000"/>
            </a:xfrm>
            <a:prstGeom prst="bentConnector3">
              <a:avLst>
                <a:gd name="adj1" fmla="val 22268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D85ADF97-8214-4FC0-9F5B-0B6D62D57D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972671" y="4576475"/>
              <a:ext cx="3492000" cy="360000"/>
            </a:xfrm>
            <a:prstGeom prst="bentConnector3">
              <a:avLst>
                <a:gd name="adj1" fmla="val 93536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C31A76B-D46F-470F-BB5F-38EE384CA6BD}"/>
                </a:ext>
              </a:extLst>
            </p:cNvPr>
            <p:cNvSpPr txBox="1"/>
            <p:nvPr/>
          </p:nvSpPr>
          <p:spPr>
            <a:xfrm rot="5400000">
              <a:off x="215631" y="2572943"/>
              <a:ext cx="9747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</a:rPr>
                <a:t>V-Sync</a:t>
              </a:r>
              <a:endParaRPr lang="zh-CN" altLang="en-US" dirty="0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EC32E32-2E9A-4C73-89AB-8514E5D37775}"/>
                </a:ext>
              </a:extLst>
            </p:cNvPr>
            <p:cNvSpPr/>
            <p:nvPr/>
          </p:nvSpPr>
          <p:spPr>
            <a:xfrm>
              <a:off x="518317" y="6302685"/>
              <a:ext cx="166081" cy="308861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58898CD-490F-40DD-BD30-208D7A7CB053}"/>
              </a:ext>
            </a:extLst>
          </p:cNvPr>
          <p:cNvGrpSpPr/>
          <p:nvPr/>
        </p:nvGrpSpPr>
        <p:grpSpPr>
          <a:xfrm>
            <a:off x="1911377" y="3299929"/>
            <a:ext cx="3364872" cy="2943053"/>
            <a:chOff x="1933277" y="3299929"/>
            <a:chExt cx="3364872" cy="294305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02869F1-97CC-4725-AD2D-1BEFCE0DA895}"/>
                </a:ext>
              </a:extLst>
            </p:cNvPr>
            <p:cNvSpPr/>
            <p:nvPr/>
          </p:nvSpPr>
          <p:spPr>
            <a:xfrm>
              <a:off x="1935955" y="3299929"/>
              <a:ext cx="1808213" cy="25275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</a:rPr>
                <a:t>H-Sync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/>
                  </a:solidFill>
                </a:rPr>
                <a:t>行同步信号</a:t>
              </a: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502E91C-0B79-479B-9CBD-04CDB717EA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3277" y="5571178"/>
              <a:ext cx="1767342" cy="1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F6AC9FD-1DA8-4200-91B8-E30F71A10EB1}"/>
                </a:ext>
              </a:extLst>
            </p:cNvPr>
            <p:cNvSpPr txBox="1"/>
            <p:nvPr/>
          </p:nvSpPr>
          <p:spPr>
            <a:xfrm>
              <a:off x="2493305" y="5386512"/>
              <a:ext cx="790331" cy="338554"/>
            </a:xfrm>
            <a:prstGeom prst="rect">
              <a:avLst/>
            </a:prstGeom>
            <a:solidFill>
              <a:srgbClr val="E2F0D9"/>
            </a:solidFill>
          </p:spPr>
          <p:txBody>
            <a:bodyPr wrap="none" lIns="54000" rIns="54000" rtlCol="0">
              <a:spAutoFit/>
            </a:bodyPr>
            <a:lstStyle/>
            <a:p>
              <a:r>
                <a:rPr lang="en-US" altLang="zh-CN" sz="1600" dirty="0"/>
                <a:t>96 </a:t>
              </a:r>
              <a:r>
                <a:rPr lang="zh-CN" altLang="en-US" sz="1600" dirty="0"/>
                <a:t>像素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2A4F872-FD95-4DA1-9438-75969C9EA64D}"/>
                </a:ext>
              </a:extLst>
            </p:cNvPr>
            <p:cNvSpPr/>
            <p:nvPr/>
          </p:nvSpPr>
          <p:spPr>
            <a:xfrm>
              <a:off x="3753755" y="3303709"/>
              <a:ext cx="1544394" cy="2519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行显示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后沿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Horizontal Back Porch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7A87DD2F-19F3-43F5-B16E-4FEAFF1DF2E4}"/>
                </a:ext>
              </a:extLst>
            </p:cNvPr>
            <p:cNvCxnSpPr>
              <a:cxnSpLocks/>
            </p:cNvCxnSpPr>
            <p:nvPr/>
          </p:nvCxnSpPr>
          <p:spPr>
            <a:xfrm>
              <a:off x="3782360" y="5571178"/>
              <a:ext cx="1515534" cy="1643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B4843AF-3F96-4433-9D75-729B607ED05B}"/>
                </a:ext>
              </a:extLst>
            </p:cNvPr>
            <p:cNvSpPr txBox="1"/>
            <p:nvPr/>
          </p:nvSpPr>
          <p:spPr>
            <a:xfrm>
              <a:off x="4146078" y="5407387"/>
              <a:ext cx="734226" cy="338554"/>
            </a:xfrm>
            <a:prstGeom prst="rect">
              <a:avLst/>
            </a:prstGeom>
            <a:solidFill>
              <a:srgbClr val="D9D9D9"/>
            </a:solidFill>
          </p:spPr>
          <p:txBody>
            <a:bodyPr wrap="none" lIns="54000" rIns="54000" rtlCol="0">
              <a:spAutoFit/>
            </a:bodyPr>
            <a:lstStyle/>
            <a:p>
              <a:r>
                <a:rPr lang="en-US" altLang="zh-CN" sz="1600" dirty="0"/>
                <a:t>48</a:t>
              </a:r>
              <a:r>
                <a:rPr lang="zh-CN" altLang="en-US" sz="1600" dirty="0"/>
                <a:t>像素</a:t>
              </a:r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AE967AC-2508-450A-8040-F8A3589CEDD7}"/>
                </a:ext>
              </a:extLst>
            </p:cNvPr>
            <p:cNvCxnSpPr>
              <a:cxnSpLocks/>
            </p:cNvCxnSpPr>
            <p:nvPr/>
          </p:nvCxnSpPr>
          <p:spPr>
            <a:xfrm>
              <a:off x="3741489" y="3299929"/>
              <a:ext cx="0" cy="25237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A9AB7C68-2F56-47A9-814B-5865CCE74958}"/>
                </a:ext>
              </a:extLst>
            </p:cNvPr>
            <p:cNvSpPr txBox="1"/>
            <p:nvPr/>
          </p:nvSpPr>
          <p:spPr>
            <a:xfrm>
              <a:off x="2025811" y="5781317"/>
              <a:ext cx="154439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i="1" dirty="0">
                  <a:solidFill>
                    <a:schemeClr val="accent6"/>
                  </a:solidFill>
                  <a:latin typeface="Verdana" panose="020B0604030504040204" pitchFamily="34" charset="0"/>
                </a:rPr>
                <a:t>retrace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9B88E71-3128-4756-AB81-555FA09311CF}"/>
              </a:ext>
            </a:extLst>
          </p:cNvPr>
          <p:cNvGrpSpPr/>
          <p:nvPr/>
        </p:nvGrpSpPr>
        <p:grpSpPr>
          <a:xfrm>
            <a:off x="5311640" y="1775427"/>
            <a:ext cx="6006761" cy="1513552"/>
            <a:chOff x="5295215" y="1786377"/>
            <a:chExt cx="6006761" cy="151355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222C4FA-7055-4D69-AED2-746331549825}"/>
                </a:ext>
              </a:extLst>
            </p:cNvPr>
            <p:cNvSpPr/>
            <p:nvPr/>
          </p:nvSpPr>
          <p:spPr>
            <a:xfrm>
              <a:off x="5295216" y="1811229"/>
              <a:ext cx="4319744" cy="3557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Vertical Sync  </a:t>
              </a:r>
              <a:r>
                <a:rPr lang="zh-CN" altLang="en-US" b="1" dirty="0">
                  <a:solidFill>
                    <a:schemeClr val="tx1"/>
                  </a:solidFill>
                </a:rPr>
                <a:t>场同步信号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C24D5-8C5B-4BBB-B191-83679136B856}"/>
                </a:ext>
              </a:extLst>
            </p:cNvPr>
            <p:cNvSpPr/>
            <p:nvPr/>
          </p:nvSpPr>
          <p:spPr>
            <a:xfrm>
              <a:off x="5295215" y="2164254"/>
              <a:ext cx="4319745" cy="11356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场显示后沿</a:t>
              </a:r>
              <a:endParaRPr lang="en-US" altLang="zh-CN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</a:rPr>
                <a:t>Vertical Blank (Top)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BEDB937-0EEA-49FF-99B5-22BE6965839B}"/>
                </a:ext>
              </a:extLst>
            </p:cNvPr>
            <p:cNvSpPr txBox="1"/>
            <p:nvPr/>
          </p:nvSpPr>
          <p:spPr>
            <a:xfrm>
              <a:off x="10628394" y="1824601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/>
                <a:t>2 </a:t>
              </a:r>
              <a:r>
                <a:rPr lang="zh-CN" altLang="en-US" sz="1600" dirty="0"/>
                <a:t>行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A9ADD6-78DD-4D8C-8733-DD2F8BC4C05F}"/>
                </a:ext>
              </a:extLst>
            </p:cNvPr>
            <p:cNvSpPr txBox="1"/>
            <p:nvPr/>
          </p:nvSpPr>
          <p:spPr>
            <a:xfrm>
              <a:off x="10628394" y="2549075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i="1" dirty="0"/>
                <a:t>29</a:t>
              </a:r>
              <a:r>
                <a:rPr lang="en-US" altLang="zh-CN" sz="1600" dirty="0"/>
                <a:t> </a:t>
              </a:r>
              <a:r>
                <a:rPr lang="zh-CN" altLang="en-US" sz="1600" dirty="0"/>
                <a:t>行</a:t>
              </a: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8C30564-47D7-4DBF-A874-82A0005BD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5216" y="2150705"/>
              <a:ext cx="43101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BAC6E22-D67E-4E58-ACEB-65C2B672E9CC}"/>
                </a:ext>
              </a:extLst>
            </p:cNvPr>
            <p:cNvSpPr txBox="1"/>
            <p:nvPr/>
          </p:nvSpPr>
          <p:spPr>
            <a:xfrm>
              <a:off x="9495148" y="1786377"/>
              <a:ext cx="11783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i="1" dirty="0">
                  <a:solidFill>
                    <a:schemeClr val="accent6"/>
                  </a:solidFill>
                  <a:latin typeface="Verdana" panose="020B0604030504040204" pitchFamily="34" charset="0"/>
                </a:rPr>
                <a:t>retrace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942BDA0C-9E24-4280-B619-CF886D53B235}"/>
                  </a:ext>
                </a:extLst>
              </p:cNvPr>
              <p:cNvSpPr txBox="1"/>
              <p:nvPr/>
            </p:nvSpPr>
            <p:spPr>
              <a:xfrm>
                <a:off x="7363640" y="245276"/>
                <a:ext cx="47005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𝟓𝟐𝟏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𝑙𝑖𝑛𝑒𝑠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𝟖𝟎𝟎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942BDA0C-9E24-4280-B619-CF886D53B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640" y="245276"/>
                <a:ext cx="4700518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947274-9BD6-4A5B-92A8-86F5C6FD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8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4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3B935-75CD-478E-9C2D-0C3025CE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水平扫描、垂直扫描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9EA510-4908-4E3C-8B2B-A38279B2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5846875" cy="59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598DFE-4909-482D-86E7-AE4F1E3F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69" y="1227989"/>
            <a:ext cx="6404450" cy="3631473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0E77AA-F5A1-4437-BF75-01EBD2987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9</a:t>
            </a:fld>
            <a:r>
              <a:rPr lang="zh-CN" altLang="en-US"/>
              <a:t> </a:t>
            </a:r>
            <a:r>
              <a:rPr lang="en-US" altLang="zh-CN"/>
              <a:t>/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4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28986</TotalTime>
  <Words>7841</Words>
  <Application>Microsoft Office PowerPoint</Application>
  <PresentationFormat>宽屏</PresentationFormat>
  <Paragraphs>890</Paragraphs>
  <Slides>36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-apple-system</vt:lpstr>
      <vt:lpstr>Helvetica Neue</vt:lpstr>
      <vt:lpstr>幼圆</vt:lpstr>
      <vt:lpstr>微软雅黑</vt:lpstr>
      <vt:lpstr>楷体</vt:lpstr>
      <vt:lpstr>等线</vt:lpstr>
      <vt:lpstr>等线 Light</vt:lpstr>
      <vt:lpstr>Arial</vt:lpstr>
      <vt:lpstr>Arial Black</vt:lpstr>
      <vt:lpstr>Arial Narrow</vt:lpstr>
      <vt:lpstr>Cambria Math</vt:lpstr>
      <vt:lpstr>Impact</vt:lpstr>
      <vt:lpstr>Times New Roman</vt:lpstr>
      <vt:lpstr>Verdana</vt:lpstr>
      <vt:lpstr>Office 主题​​</vt:lpstr>
      <vt:lpstr>PowerPoint 演示文稿</vt:lpstr>
      <vt:lpstr>古老的街机游戏 arcade game</vt:lpstr>
      <vt:lpstr>基于FPGA 的设计</vt:lpstr>
      <vt:lpstr>VGA</vt:lpstr>
      <vt:lpstr>CRT monitor</vt:lpstr>
      <vt:lpstr>VGA 控制器</vt:lpstr>
      <vt:lpstr>Nexys4 的 VGA 接口(约束文件)</vt:lpstr>
      <vt:lpstr>   VGA原理 – 640x480@60Hz</vt:lpstr>
      <vt:lpstr>水平扫描、垂直扫描</vt:lpstr>
      <vt:lpstr>vSync 场同步 (640x480)</vt:lpstr>
      <vt:lpstr>hSync 行同步 (640x480)</vt:lpstr>
      <vt:lpstr>仿真代码</vt:lpstr>
      <vt:lpstr>25MHz时钟分频模块</vt:lpstr>
      <vt:lpstr>VGA 顶层文件</vt:lpstr>
      <vt:lpstr> VGA 模块 (640x480)</vt:lpstr>
      <vt:lpstr>VGA -colors 顶层文件</vt:lpstr>
      <vt:lpstr>VGA -stripes顶层文件</vt:lpstr>
      <vt:lpstr>VGA – stripes模块</vt:lpstr>
      <vt:lpstr>不同频率的时钟？</vt:lpstr>
      <vt:lpstr>用PLL时钟</vt:lpstr>
      <vt:lpstr>【作业1】SVGA 显示控制器设计</vt:lpstr>
      <vt:lpstr>【作业1】XGA 显示控制器设计</vt:lpstr>
      <vt:lpstr>Picture</vt:lpstr>
      <vt:lpstr>如何显示图像？</vt:lpstr>
      <vt:lpstr>① Object-mapped</vt:lpstr>
      <vt:lpstr>乒乓球：wall</vt:lpstr>
      <vt:lpstr>乒乓球：bar（球拍）</vt:lpstr>
      <vt:lpstr>乒乓球：ball（方球）</vt:lpstr>
      <vt:lpstr>乒乓球：代码</vt:lpstr>
      <vt:lpstr>乒乓球：顶层代码</vt:lpstr>
      <vt:lpstr>乒乓球：ball（圆球）</vt:lpstr>
      <vt:lpstr>乒乓球：bar （球拍）</vt:lpstr>
      <vt:lpstr>乒乓球：ball</vt:lpstr>
      <vt:lpstr>乒乓球：顶层代码</vt:lpstr>
      <vt:lpstr>【作业2】越狱游戏</vt:lpstr>
      <vt:lpstr>          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晓光</dc:creator>
  <cp:lastModifiedBy>Sean Sun</cp:lastModifiedBy>
  <cp:revision>601</cp:revision>
  <dcterms:created xsi:type="dcterms:W3CDTF">2022-01-22T04:17:18Z</dcterms:created>
  <dcterms:modified xsi:type="dcterms:W3CDTF">2024-11-17T12:29:44Z</dcterms:modified>
</cp:coreProperties>
</file>